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28"/>
  </p:notesMasterIdLst>
  <p:sldIdLst>
    <p:sldId id="256" r:id="rId3"/>
    <p:sldId id="287" r:id="rId4"/>
    <p:sldId id="290" r:id="rId5"/>
    <p:sldId id="291" r:id="rId6"/>
    <p:sldId id="292" r:id="rId7"/>
    <p:sldId id="311" r:id="rId8"/>
    <p:sldId id="294" r:id="rId9"/>
    <p:sldId id="295" r:id="rId10"/>
    <p:sldId id="296" r:id="rId11"/>
    <p:sldId id="297" r:id="rId12"/>
    <p:sldId id="298" r:id="rId13"/>
    <p:sldId id="288" r:id="rId14"/>
    <p:sldId id="314" r:id="rId15"/>
    <p:sldId id="300" r:id="rId16"/>
    <p:sldId id="301" r:id="rId17"/>
    <p:sldId id="302" r:id="rId18"/>
    <p:sldId id="304" r:id="rId19"/>
    <p:sldId id="305" r:id="rId20"/>
    <p:sldId id="306" r:id="rId21"/>
    <p:sldId id="307" r:id="rId22"/>
    <p:sldId id="334" r:id="rId23"/>
    <p:sldId id="260" r:id="rId24"/>
    <p:sldId id="335" r:id="rId25"/>
    <p:sldId id="265" r:id="rId26"/>
    <p:sldId id="26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62" autoAdjust="0"/>
    <p:restoredTop sz="78467" autoAdjust="0"/>
  </p:normalViewPr>
  <p:slideViewPr>
    <p:cSldViewPr snapToGrid="0">
      <p:cViewPr varScale="1">
        <p:scale>
          <a:sx n="56" d="100"/>
          <a:sy n="56" d="100"/>
        </p:scale>
        <p:origin x="164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62D47-45E3-468D-8EE2-7A1C788E7A35}" type="doc">
      <dgm:prSet loTypeId="urn:microsoft.com/office/officeart/2005/8/layout/bProcess4" loCatId="process" qsTypeId="urn:microsoft.com/office/officeart/2005/8/quickstyle/simple1" qsCatId="simple" csTypeId="urn:microsoft.com/office/officeart/2005/8/colors/colorful4" csCatId="colorful" phldr="1"/>
      <dgm:spPr/>
      <dgm:t>
        <a:bodyPr/>
        <a:lstStyle/>
        <a:p>
          <a:endParaRPr lang="en-US"/>
        </a:p>
      </dgm:t>
    </dgm:pt>
    <dgm:pt modelId="{0C539EDA-6E33-4489-BC86-CACCDE91AA44}">
      <dgm:prSet phldrT="[Text]"/>
      <dgm:spPr/>
      <dgm:t>
        <a:bodyPr/>
        <a:lstStyle/>
        <a:p>
          <a:r>
            <a:rPr lang="en-US" cap="small" baseline="0" dirty="0"/>
            <a:t>2010-2012</a:t>
          </a:r>
        </a:p>
        <a:p>
          <a:r>
            <a:rPr lang="en-US" cap="small" baseline="0" dirty="0"/>
            <a:t>GLS Grant</a:t>
          </a:r>
        </a:p>
      </dgm:t>
    </dgm:pt>
    <dgm:pt modelId="{B32E1275-7A15-44D4-AD23-7ABD7A1495AC}" type="parTrans" cxnId="{DBEE8ACA-D4EF-4AAD-ADF6-52D35690E861}">
      <dgm:prSet/>
      <dgm:spPr/>
      <dgm:t>
        <a:bodyPr/>
        <a:lstStyle/>
        <a:p>
          <a:endParaRPr lang="en-US"/>
        </a:p>
      </dgm:t>
    </dgm:pt>
    <dgm:pt modelId="{D04C2045-BABC-408A-9B30-E5CE428B6303}" type="sibTrans" cxnId="{DBEE8ACA-D4EF-4AAD-ADF6-52D35690E861}">
      <dgm:prSet/>
      <dgm:spPr/>
      <dgm:t>
        <a:bodyPr/>
        <a:lstStyle/>
        <a:p>
          <a:endParaRPr lang="en-US"/>
        </a:p>
      </dgm:t>
    </dgm:pt>
    <dgm:pt modelId="{A1DB2DAF-EBEB-4753-8CCC-9C230A241860}">
      <dgm:prSet phldrT="[Text]"/>
      <dgm:spPr/>
      <dgm:t>
        <a:bodyPr/>
        <a:lstStyle/>
        <a:p>
          <a:r>
            <a:rPr lang="en-US" cap="small" baseline="0" dirty="0"/>
            <a:t>Designated Suicide Prevention Coordinator</a:t>
          </a:r>
        </a:p>
        <a:p>
          <a:r>
            <a:rPr lang="en-US" cap="small" baseline="0" dirty="0"/>
            <a:t>(Dec. 2012)</a:t>
          </a:r>
        </a:p>
      </dgm:t>
    </dgm:pt>
    <dgm:pt modelId="{2B1860EA-C7EF-47C1-8F75-18F91D02D307}" type="parTrans" cxnId="{1BD7677C-99AC-491E-B80E-F3F7AAF49CC5}">
      <dgm:prSet/>
      <dgm:spPr/>
      <dgm:t>
        <a:bodyPr/>
        <a:lstStyle/>
        <a:p>
          <a:endParaRPr lang="en-US"/>
        </a:p>
      </dgm:t>
    </dgm:pt>
    <dgm:pt modelId="{421A6EC8-8682-4DDD-85EC-AF8EAE01D79A}" type="sibTrans" cxnId="{1BD7677C-99AC-491E-B80E-F3F7AAF49CC5}">
      <dgm:prSet/>
      <dgm:spPr/>
      <dgm:t>
        <a:bodyPr/>
        <a:lstStyle/>
        <a:p>
          <a:endParaRPr lang="en-US"/>
        </a:p>
      </dgm:t>
    </dgm:pt>
    <dgm:pt modelId="{CF6B8569-1CBC-4536-A135-2CAC05C01ACA}">
      <dgm:prSet phldrT="[Text]"/>
      <dgm:spPr/>
      <dgm:t>
        <a:bodyPr/>
        <a:lstStyle/>
        <a:p>
          <a:endParaRPr lang="en-US" cap="small" baseline="0" dirty="0"/>
        </a:p>
        <a:p>
          <a:r>
            <a:rPr lang="en-US" cap="small" baseline="0" dirty="0"/>
            <a:t>Suicide Prevention Council</a:t>
          </a:r>
        </a:p>
        <a:p>
          <a:r>
            <a:rPr lang="en-US" cap="small" baseline="0" dirty="0"/>
            <a:t>(2013)</a:t>
          </a:r>
        </a:p>
      </dgm:t>
    </dgm:pt>
    <dgm:pt modelId="{8FF8C941-DC35-41CC-B6F9-87283AB7150A}" type="parTrans" cxnId="{A784E2FD-B1E5-4F60-8098-3089636E1775}">
      <dgm:prSet/>
      <dgm:spPr/>
      <dgm:t>
        <a:bodyPr/>
        <a:lstStyle/>
        <a:p>
          <a:endParaRPr lang="en-US"/>
        </a:p>
      </dgm:t>
    </dgm:pt>
    <dgm:pt modelId="{010B8740-7739-4A78-BB11-4D0156F7695E}" type="sibTrans" cxnId="{A784E2FD-B1E5-4F60-8098-3089636E1775}">
      <dgm:prSet/>
      <dgm:spPr/>
      <dgm:t>
        <a:bodyPr/>
        <a:lstStyle/>
        <a:p>
          <a:endParaRPr lang="en-US"/>
        </a:p>
      </dgm:t>
    </dgm:pt>
    <dgm:pt modelId="{8CC07B81-DD75-4C0F-B8D0-8232C43E1FBB}">
      <dgm:prSet phldrT="[Text]"/>
      <dgm:spPr/>
      <dgm:t>
        <a:bodyPr/>
        <a:lstStyle/>
        <a:p>
          <a:r>
            <a:rPr lang="en-US" cap="small" dirty="0"/>
            <a:t>Regional Community</a:t>
          </a:r>
          <a:r>
            <a:rPr lang="en-US" cap="small" baseline="0" dirty="0"/>
            <a:t> Health  Assessment Results (mid 2013) </a:t>
          </a:r>
        </a:p>
      </dgm:t>
    </dgm:pt>
    <dgm:pt modelId="{F252B671-E5EF-4F1C-A0AA-9C06B118CBD2}" type="parTrans" cxnId="{78EBFF68-65CB-4195-A383-03A33EC3195B}">
      <dgm:prSet/>
      <dgm:spPr/>
      <dgm:t>
        <a:bodyPr/>
        <a:lstStyle/>
        <a:p>
          <a:endParaRPr lang="en-US"/>
        </a:p>
      </dgm:t>
    </dgm:pt>
    <dgm:pt modelId="{92235FF7-4BC4-418C-B8B9-23713A50924E}" type="sibTrans" cxnId="{78EBFF68-65CB-4195-A383-03A33EC3195B}">
      <dgm:prSet/>
      <dgm:spPr/>
      <dgm:t>
        <a:bodyPr/>
        <a:lstStyle/>
        <a:p>
          <a:endParaRPr lang="en-US"/>
        </a:p>
      </dgm:t>
    </dgm:pt>
    <dgm:pt modelId="{EA047E8C-60E2-42E0-809C-B20369C433EB}">
      <dgm:prSet phldrT="[Text]"/>
      <dgm:spPr/>
      <dgm:t>
        <a:bodyPr/>
        <a:lstStyle/>
        <a:p>
          <a:r>
            <a:rPr lang="en-US" cap="small" baseline="0" dirty="0"/>
            <a:t>SFR Planning Group Starts meeting (mid 2013)</a:t>
          </a:r>
          <a:endParaRPr lang="en-US" cap="small" dirty="0"/>
        </a:p>
      </dgm:t>
    </dgm:pt>
    <dgm:pt modelId="{5315AB0B-9878-458E-99E5-0BC24CC4C38A}" type="parTrans" cxnId="{C2C954D2-9D26-441C-B9EB-43323C32D93D}">
      <dgm:prSet/>
      <dgm:spPr/>
      <dgm:t>
        <a:bodyPr/>
        <a:lstStyle/>
        <a:p>
          <a:endParaRPr lang="en-US"/>
        </a:p>
      </dgm:t>
    </dgm:pt>
    <dgm:pt modelId="{DD51338F-E490-472A-A822-4DE9050B2B41}" type="sibTrans" cxnId="{C2C954D2-9D26-441C-B9EB-43323C32D93D}">
      <dgm:prSet/>
      <dgm:spPr/>
      <dgm:t>
        <a:bodyPr/>
        <a:lstStyle/>
        <a:p>
          <a:endParaRPr lang="en-US"/>
        </a:p>
      </dgm:t>
    </dgm:pt>
    <dgm:pt modelId="{2B27B14A-2D14-47CE-9428-9ACE41DE7C1C}">
      <dgm:prSet phldrT="[Text]"/>
      <dgm:spPr/>
      <dgm:t>
        <a:bodyPr/>
        <a:lstStyle/>
        <a:p>
          <a:r>
            <a:rPr lang="en-US" cap="small" baseline="0" dirty="0"/>
            <a:t>SPC recommends creation of Suicide Fatality Review</a:t>
          </a:r>
        </a:p>
      </dgm:t>
    </dgm:pt>
    <dgm:pt modelId="{F875B5FD-9C8F-431A-B9CE-14EAC3798BBA}" type="parTrans" cxnId="{3F718B81-FE1E-49F3-9B63-E49BC4598118}">
      <dgm:prSet/>
      <dgm:spPr/>
      <dgm:t>
        <a:bodyPr/>
        <a:lstStyle/>
        <a:p>
          <a:endParaRPr lang="en-US"/>
        </a:p>
      </dgm:t>
    </dgm:pt>
    <dgm:pt modelId="{9A6921B2-1D52-4E01-8385-CA2D2A8BA133}" type="sibTrans" cxnId="{3F718B81-FE1E-49F3-9B63-E49BC4598118}">
      <dgm:prSet/>
      <dgm:spPr/>
      <dgm:t>
        <a:bodyPr/>
        <a:lstStyle/>
        <a:p>
          <a:endParaRPr lang="en-US"/>
        </a:p>
      </dgm:t>
    </dgm:pt>
    <dgm:pt modelId="{02673BF3-A83C-49F9-97C1-C8056515CF68}">
      <dgm:prSet phldrT="[Text]"/>
      <dgm:spPr/>
      <dgm:t>
        <a:bodyPr/>
        <a:lstStyle/>
        <a:p>
          <a:r>
            <a:rPr lang="en-US" cap="small" baseline="0" dirty="0"/>
            <a:t>Community Health Improvement Plan</a:t>
          </a:r>
        </a:p>
        <a:p>
          <a:r>
            <a:rPr lang="en-US" cap="small" baseline="0" dirty="0"/>
            <a:t>(CHIP)  </a:t>
          </a:r>
        </a:p>
        <a:p>
          <a:r>
            <a:rPr lang="en-US" cap="small" baseline="0" dirty="0"/>
            <a:t>(Dec. 2014)</a:t>
          </a:r>
        </a:p>
      </dgm:t>
    </dgm:pt>
    <dgm:pt modelId="{56EDAD73-7DD2-4A3E-9350-50F218E6EBB8}" type="parTrans" cxnId="{68B4D55F-C444-4300-83A3-F2871A510C1C}">
      <dgm:prSet/>
      <dgm:spPr/>
      <dgm:t>
        <a:bodyPr/>
        <a:lstStyle/>
        <a:p>
          <a:endParaRPr lang="en-US"/>
        </a:p>
      </dgm:t>
    </dgm:pt>
    <dgm:pt modelId="{43BABAC7-AD4A-40D7-9114-983BBC962985}" type="sibTrans" cxnId="{68B4D55F-C444-4300-83A3-F2871A510C1C}">
      <dgm:prSet/>
      <dgm:spPr/>
      <dgm:t>
        <a:bodyPr/>
        <a:lstStyle/>
        <a:p>
          <a:endParaRPr lang="en-US"/>
        </a:p>
      </dgm:t>
    </dgm:pt>
    <dgm:pt modelId="{BE8167A5-2249-489E-A656-D71726281C59}">
      <dgm:prSet phldrT="[Text]"/>
      <dgm:spPr/>
      <dgm:t>
        <a:bodyPr/>
        <a:lstStyle/>
        <a:p>
          <a:r>
            <a:rPr lang="en-US" cap="small" dirty="0"/>
            <a:t>GLS</a:t>
          </a:r>
          <a:r>
            <a:rPr lang="en-US" cap="small" baseline="0" dirty="0"/>
            <a:t> Grant Received</a:t>
          </a:r>
        </a:p>
        <a:p>
          <a:r>
            <a:rPr lang="en-US" cap="small" baseline="0" dirty="0"/>
            <a:t>(Oct. 2014 – Sept. 2019)</a:t>
          </a:r>
          <a:endParaRPr lang="en-US" cap="small" dirty="0"/>
        </a:p>
      </dgm:t>
    </dgm:pt>
    <dgm:pt modelId="{FEA0D5FC-4D4C-49D0-8B6A-DD82ACAC0223}" type="parTrans" cxnId="{BBA07D19-DBFD-49E4-A38D-AB4963F750E0}">
      <dgm:prSet/>
      <dgm:spPr/>
      <dgm:t>
        <a:bodyPr/>
        <a:lstStyle/>
        <a:p>
          <a:endParaRPr lang="en-US"/>
        </a:p>
      </dgm:t>
    </dgm:pt>
    <dgm:pt modelId="{08A6D2B4-2A11-4A4F-BFE3-895307B80CD0}" type="sibTrans" cxnId="{BBA07D19-DBFD-49E4-A38D-AB4963F750E0}">
      <dgm:prSet/>
      <dgm:spPr/>
      <dgm:t>
        <a:bodyPr/>
        <a:lstStyle/>
        <a:p>
          <a:endParaRPr lang="en-US"/>
        </a:p>
      </dgm:t>
    </dgm:pt>
    <dgm:pt modelId="{AE7AB987-A4AC-442E-9E31-AE3E7FCFD3BB}">
      <dgm:prSet phldrT="[Text]"/>
      <dgm:spPr/>
      <dgm:t>
        <a:bodyPr/>
        <a:lstStyle/>
        <a:p>
          <a:r>
            <a:rPr lang="en-US" cap="small" baseline="0" dirty="0"/>
            <a:t>Hired Dedicated Suicide Prevention Coordinator</a:t>
          </a:r>
        </a:p>
        <a:p>
          <a:r>
            <a:rPr lang="en-US" cap="small" baseline="0" dirty="0"/>
            <a:t>(August 2015)</a:t>
          </a:r>
        </a:p>
      </dgm:t>
    </dgm:pt>
    <dgm:pt modelId="{E7B0C25C-BF6A-43CF-98CC-7ABDAB906C0A}" type="parTrans" cxnId="{9AC97E4B-B20F-4DE0-8C07-07C24179728B}">
      <dgm:prSet/>
      <dgm:spPr/>
      <dgm:t>
        <a:bodyPr/>
        <a:lstStyle/>
        <a:p>
          <a:endParaRPr lang="en-US"/>
        </a:p>
      </dgm:t>
    </dgm:pt>
    <dgm:pt modelId="{DC63B5FC-8577-4622-9E2D-43A2C9B0AB0F}" type="sibTrans" cxnId="{9AC97E4B-B20F-4DE0-8C07-07C24179728B}">
      <dgm:prSet/>
      <dgm:spPr/>
      <dgm:t>
        <a:bodyPr/>
        <a:lstStyle/>
        <a:p>
          <a:endParaRPr lang="en-US"/>
        </a:p>
      </dgm:t>
    </dgm:pt>
    <dgm:pt modelId="{219E5D1A-FE08-4D7A-816F-D6F32B1AF399}" type="pres">
      <dgm:prSet presAssocID="{15662D47-45E3-468D-8EE2-7A1C788E7A35}" presName="Name0" presStyleCnt="0">
        <dgm:presLayoutVars>
          <dgm:dir/>
          <dgm:resizeHandles/>
        </dgm:presLayoutVars>
      </dgm:prSet>
      <dgm:spPr/>
    </dgm:pt>
    <dgm:pt modelId="{029CB507-3D62-41EC-8514-8BB5A48201AC}" type="pres">
      <dgm:prSet presAssocID="{0C539EDA-6E33-4489-BC86-CACCDE91AA44}" presName="compNode" presStyleCnt="0"/>
      <dgm:spPr/>
    </dgm:pt>
    <dgm:pt modelId="{47469010-139D-4F64-9304-9BA6A3F48CD6}" type="pres">
      <dgm:prSet presAssocID="{0C539EDA-6E33-4489-BC86-CACCDE91AA44}" presName="dummyConnPt" presStyleCnt="0"/>
      <dgm:spPr/>
    </dgm:pt>
    <dgm:pt modelId="{EF333F50-DC42-4CEC-8DC4-0213EBF64757}" type="pres">
      <dgm:prSet presAssocID="{0C539EDA-6E33-4489-BC86-CACCDE91AA44}" presName="node" presStyleLbl="node1" presStyleIdx="0" presStyleCnt="9">
        <dgm:presLayoutVars>
          <dgm:bulletEnabled val="1"/>
        </dgm:presLayoutVars>
      </dgm:prSet>
      <dgm:spPr/>
    </dgm:pt>
    <dgm:pt modelId="{A732F3EF-7A01-4343-BE36-A2015E71BADA}" type="pres">
      <dgm:prSet presAssocID="{D04C2045-BABC-408A-9B30-E5CE428B6303}" presName="sibTrans" presStyleLbl="bgSibTrans2D1" presStyleIdx="0" presStyleCnt="8"/>
      <dgm:spPr/>
    </dgm:pt>
    <dgm:pt modelId="{F83B6A73-A50F-459B-AE5C-2BE14C0816DA}" type="pres">
      <dgm:prSet presAssocID="{A1DB2DAF-EBEB-4753-8CCC-9C230A241860}" presName="compNode" presStyleCnt="0"/>
      <dgm:spPr/>
    </dgm:pt>
    <dgm:pt modelId="{1B5986E5-951D-4CB6-909B-BD2E0D1A529F}" type="pres">
      <dgm:prSet presAssocID="{A1DB2DAF-EBEB-4753-8CCC-9C230A241860}" presName="dummyConnPt" presStyleCnt="0"/>
      <dgm:spPr/>
    </dgm:pt>
    <dgm:pt modelId="{63D6F6B7-2A0C-4964-87A7-4E2C7764EF47}" type="pres">
      <dgm:prSet presAssocID="{A1DB2DAF-EBEB-4753-8CCC-9C230A241860}" presName="node" presStyleLbl="node1" presStyleIdx="1" presStyleCnt="9">
        <dgm:presLayoutVars>
          <dgm:bulletEnabled val="1"/>
        </dgm:presLayoutVars>
      </dgm:prSet>
      <dgm:spPr/>
    </dgm:pt>
    <dgm:pt modelId="{53A6AD18-8F87-4DE3-B8D0-2BA23456FF80}" type="pres">
      <dgm:prSet presAssocID="{421A6EC8-8682-4DDD-85EC-AF8EAE01D79A}" presName="sibTrans" presStyleLbl="bgSibTrans2D1" presStyleIdx="1" presStyleCnt="8"/>
      <dgm:spPr/>
    </dgm:pt>
    <dgm:pt modelId="{9358DC28-D154-4901-AC5D-08B259881C87}" type="pres">
      <dgm:prSet presAssocID="{CF6B8569-1CBC-4536-A135-2CAC05C01ACA}" presName="compNode" presStyleCnt="0"/>
      <dgm:spPr/>
    </dgm:pt>
    <dgm:pt modelId="{54A217F8-2412-4E52-AC40-F04CBAA1A397}" type="pres">
      <dgm:prSet presAssocID="{CF6B8569-1CBC-4536-A135-2CAC05C01ACA}" presName="dummyConnPt" presStyleCnt="0"/>
      <dgm:spPr/>
    </dgm:pt>
    <dgm:pt modelId="{84FCE897-7362-4C9C-9C0D-59C001C769C5}" type="pres">
      <dgm:prSet presAssocID="{CF6B8569-1CBC-4536-A135-2CAC05C01ACA}" presName="node" presStyleLbl="node1" presStyleIdx="2" presStyleCnt="9">
        <dgm:presLayoutVars>
          <dgm:bulletEnabled val="1"/>
        </dgm:presLayoutVars>
      </dgm:prSet>
      <dgm:spPr/>
    </dgm:pt>
    <dgm:pt modelId="{4081C6F3-4CBA-461C-8FF8-25CAFB9C8328}" type="pres">
      <dgm:prSet presAssocID="{010B8740-7739-4A78-BB11-4D0156F7695E}" presName="sibTrans" presStyleLbl="bgSibTrans2D1" presStyleIdx="2" presStyleCnt="8"/>
      <dgm:spPr/>
    </dgm:pt>
    <dgm:pt modelId="{6F1EAB99-14F4-43ED-9197-41F3EB7AEB4E}" type="pres">
      <dgm:prSet presAssocID="{8CC07B81-DD75-4C0F-B8D0-8232C43E1FBB}" presName="compNode" presStyleCnt="0"/>
      <dgm:spPr/>
    </dgm:pt>
    <dgm:pt modelId="{3AEDE36C-B52F-48AA-ABA8-78427FB7C9FA}" type="pres">
      <dgm:prSet presAssocID="{8CC07B81-DD75-4C0F-B8D0-8232C43E1FBB}" presName="dummyConnPt" presStyleCnt="0"/>
      <dgm:spPr/>
    </dgm:pt>
    <dgm:pt modelId="{5CAE7D09-C456-4D9A-ABE1-B68347E2A33F}" type="pres">
      <dgm:prSet presAssocID="{8CC07B81-DD75-4C0F-B8D0-8232C43E1FBB}" presName="node" presStyleLbl="node1" presStyleIdx="3" presStyleCnt="9">
        <dgm:presLayoutVars>
          <dgm:bulletEnabled val="1"/>
        </dgm:presLayoutVars>
      </dgm:prSet>
      <dgm:spPr/>
    </dgm:pt>
    <dgm:pt modelId="{61A2020C-AE5F-42EA-A3FB-1AA5CA00F1D4}" type="pres">
      <dgm:prSet presAssocID="{92235FF7-4BC4-418C-B8B9-23713A50924E}" presName="sibTrans" presStyleLbl="bgSibTrans2D1" presStyleIdx="3" presStyleCnt="8"/>
      <dgm:spPr/>
    </dgm:pt>
    <dgm:pt modelId="{20A79F2F-42AA-40A4-A38C-82B6D057D6F2}" type="pres">
      <dgm:prSet presAssocID="{EA047E8C-60E2-42E0-809C-B20369C433EB}" presName="compNode" presStyleCnt="0"/>
      <dgm:spPr/>
    </dgm:pt>
    <dgm:pt modelId="{F96CE0EF-DF08-4876-9A91-8C66BBF9E0B5}" type="pres">
      <dgm:prSet presAssocID="{EA047E8C-60E2-42E0-809C-B20369C433EB}" presName="dummyConnPt" presStyleCnt="0"/>
      <dgm:spPr/>
    </dgm:pt>
    <dgm:pt modelId="{2D2CB647-F745-4E9E-88C7-DF0DA3029BB4}" type="pres">
      <dgm:prSet presAssocID="{EA047E8C-60E2-42E0-809C-B20369C433EB}" presName="node" presStyleLbl="node1" presStyleIdx="4" presStyleCnt="9">
        <dgm:presLayoutVars>
          <dgm:bulletEnabled val="1"/>
        </dgm:presLayoutVars>
      </dgm:prSet>
      <dgm:spPr/>
    </dgm:pt>
    <dgm:pt modelId="{CA7A57EE-5A3B-4B6F-B7DB-D67CAC26C2AE}" type="pres">
      <dgm:prSet presAssocID="{DD51338F-E490-472A-A822-4DE9050B2B41}" presName="sibTrans" presStyleLbl="bgSibTrans2D1" presStyleIdx="4" presStyleCnt="8"/>
      <dgm:spPr/>
    </dgm:pt>
    <dgm:pt modelId="{2092B4D1-0AB2-46C1-BDE4-393809CC4B6F}" type="pres">
      <dgm:prSet presAssocID="{2B27B14A-2D14-47CE-9428-9ACE41DE7C1C}" presName="compNode" presStyleCnt="0"/>
      <dgm:spPr/>
    </dgm:pt>
    <dgm:pt modelId="{87D51717-5A0D-47EF-A235-2F0A7D898926}" type="pres">
      <dgm:prSet presAssocID="{2B27B14A-2D14-47CE-9428-9ACE41DE7C1C}" presName="dummyConnPt" presStyleCnt="0"/>
      <dgm:spPr/>
    </dgm:pt>
    <dgm:pt modelId="{515A4FB2-AD48-428F-810D-224178A1FC53}" type="pres">
      <dgm:prSet presAssocID="{2B27B14A-2D14-47CE-9428-9ACE41DE7C1C}" presName="node" presStyleLbl="node1" presStyleIdx="5" presStyleCnt="9">
        <dgm:presLayoutVars>
          <dgm:bulletEnabled val="1"/>
        </dgm:presLayoutVars>
      </dgm:prSet>
      <dgm:spPr/>
    </dgm:pt>
    <dgm:pt modelId="{3FB9031D-1B1B-497D-8486-386D6D80E1E9}" type="pres">
      <dgm:prSet presAssocID="{9A6921B2-1D52-4E01-8385-CA2D2A8BA133}" presName="sibTrans" presStyleLbl="bgSibTrans2D1" presStyleIdx="5" presStyleCnt="8"/>
      <dgm:spPr/>
    </dgm:pt>
    <dgm:pt modelId="{11320473-8B27-44C3-8E1C-C332CD77DDA7}" type="pres">
      <dgm:prSet presAssocID="{02673BF3-A83C-49F9-97C1-C8056515CF68}" presName="compNode" presStyleCnt="0"/>
      <dgm:spPr/>
    </dgm:pt>
    <dgm:pt modelId="{E3A64098-3B7A-4CDF-8C3A-6906172020D9}" type="pres">
      <dgm:prSet presAssocID="{02673BF3-A83C-49F9-97C1-C8056515CF68}" presName="dummyConnPt" presStyleCnt="0"/>
      <dgm:spPr/>
    </dgm:pt>
    <dgm:pt modelId="{4410EF93-FACA-4BF5-8F91-2C2B38A917E9}" type="pres">
      <dgm:prSet presAssocID="{02673BF3-A83C-49F9-97C1-C8056515CF68}" presName="node" presStyleLbl="node1" presStyleIdx="6" presStyleCnt="9" custLinFactNeighborX="-169" custLinFactNeighborY="-220">
        <dgm:presLayoutVars>
          <dgm:bulletEnabled val="1"/>
        </dgm:presLayoutVars>
      </dgm:prSet>
      <dgm:spPr/>
    </dgm:pt>
    <dgm:pt modelId="{F665BC9F-44BC-465E-A5BF-C7D4F779E73E}" type="pres">
      <dgm:prSet presAssocID="{43BABAC7-AD4A-40D7-9114-983BBC962985}" presName="sibTrans" presStyleLbl="bgSibTrans2D1" presStyleIdx="6" presStyleCnt="8"/>
      <dgm:spPr/>
    </dgm:pt>
    <dgm:pt modelId="{90994993-0F58-4742-A5E7-ABAA7144DF55}" type="pres">
      <dgm:prSet presAssocID="{BE8167A5-2249-489E-A656-D71726281C59}" presName="compNode" presStyleCnt="0"/>
      <dgm:spPr/>
    </dgm:pt>
    <dgm:pt modelId="{CB495550-DD40-4B55-8228-E09BA509E23B}" type="pres">
      <dgm:prSet presAssocID="{BE8167A5-2249-489E-A656-D71726281C59}" presName="dummyConnPt" presStyleCnt="0"/>
      <dgm:spPr/>
    </dgm:pt>
    <dgm:pt modelId="{61B4896E-550C-4B7E-BDAA-4EF1C1D7AB65}" type="pres">
      <dgm:prSet presAssocID="{BE8167A5-2249-489E-A656-D71726281C59}" presName="node" presStyleLbl="node1" presStyleIdx="7" presStyleCnt="9">
        <dgm:presLayoutVars>
          <dgm:bulletEnabled val="1"/>
        </dgm:presLayoutVars>
      </dgm:prSet>
      <dgm:spPr/>
    </dgm:pt>
    <dgm:pt modelId="{98D4C231-A837-4730-BCEA-1120BB7FF700}" type="pres">
      <dgm:prSet presAssocID="{08A6D2B4-2A11-4A4F-BFE3-895307B80CD0}" presName="sibTrans" presStyleLbl="bgSibTrans2D1" presStyleIdx="7" presStyleCnt="8"/>
      <dgm:spPr/>
    </dgm:pt>
    <dgm:pt modelId="{F537A645-CD2D-4995-897E-35B451D5F27A}" type="pres">
      <dgm:prSet presAssocID="{AE7AB987-A4AC-442E-9E31-AE3E7FCFD3BB}" presName="compNode" presStyleCnt="0"/>
      <dgm:spPr/>
    </dgm:pt>
    <dgm:pt modelId="{46B088B4-8370-448F-8CBA-510DEDFBA3C7}" type="pres">
      <dgm:prSet presAssocID="{AE7AB987-A4AC-442E-9E31-AE3E7FCFD3BB}" presName="dummyConnPt" presStyleCnt="0"/>
      <dgm:spPr/>
    </dgm:pt>
    <dgm:pt modelId="{73E0A02A-1208-4672-88D5-B676FD40B3FB}" type="pres">
      <dgm:prSet presAssocID="{AE7AB987-A4AC-442E-9E31-AE3E7FCFD3BB}" presName="node" presStyleLbl="node1" presStyleIdx="8" presStyleCnt="9">
        <dgm:presLayoutVars>
          <dgm:bulletEnabled val="1"/>
        </dgm:presLayoutVars>
      </dgm:prSet>
      <dgm:spPr/>
    </dgm:pt>
  </dgm:ptLst>
  <dgm:cxnLst>
    <dgm:cxn modelId="{BBA07D19-DBFD-49E4-A38D-AB4963F750E0}" srcId="{15662D47-45E3-468D-8EE2-7A1C788E7A35}" destId="{BE8167A5-2249-489E-A656-D71726281C59}" srcOrd="7" destOrd="0" parTransId="{FEA0D5FC-4D4C-49D0-8B6A-DD82ACAC0223}" sibTransId="{08A6D2B4-2A11-4A4F-BFE3-895307B80CD0}"/>
    <dgm:cxn modelId="{9F165F2F-6C6C-48B6-B9B9-629023252FB7}" type="presOf" srcId="{9A6921B2-1D52-4E01-8385-CA2D2A8BA133}" destId="{3FB9031D-1B1B-497D-8486-386D6D80E1E9}" srcOrd="0" destOrd="0" presId="urn:microsoft.com/office/officeart/2005/8/layout/bProcess4"/>
    <dgm:cxn modelId="{258D7D30-E61E-46F8-BAEE-2A61BB307F38}" type="presOf" srcId="{DD51338F-E490-472A-A822-4DE9050B2B41}" destId="{CA7A57EE-5A3B-4B6F-B7DB-D67CAC26C2AE}" srcOrd="0" destOrd="0" presId="urn:microsoft.com/office/officeart/2005/8/layout/bProcess4"/>
    <dgm:cxn modelId="{68B4D55F-C444-4300-83A3-F2871A510C1C}" srcId="{15662D47-45E3-468D-8EE2-7A1C788E7A35}" destId="{02673BF3-A83C-49F9-97C1-C8056515CF68}" srcOrd="6" destOrd="0" parTransId="{56EDAD73-7DD2-4A3E-9350-50F218E6EBB8}" sibTransId="{43BABAC7-AD4A-40D7-9114-983BBC962985}"/>
    <dgm:cxn modelId="{25B60264-0519-4179-B7AF-694F1A5AABDF}" type="presOf" srcId="{08A6D2B4-2A11-4A4F-BFE3-895307B80CD0}" destId="{98D4C231-A837-4730-BCEA-1120BB7FF700}" srcOrd="0" destOrd="0" presId="urn:microsoft.com/office/officeart/2005/8/layout/bProcess4"/>
    <dgm:cxn modelId="{DA7F0E66-F0F1-4DD7-BB87-F5AB9FFA41A2}" type="presOf" srcId="{8CC07B81-DD75-4C0F-B8D0-8232C43E1FBB}" destId="{5CAE7D09-C456-4D9A-ABE1-B68347E2A33F}" srcOrd="0" destOrd="0" presId="urn:microsoft.com/office/officeart/2005/8/layout/bProcess4"/>
    <dgm:cxn modelId="{78EBFF68-65CB-4195-A383-03A33EC3195B}" srcId="{15662D47-45E3-468D-8EE2-7A1C788E7A35}" destId="{8CC07B81-DD75-4C0F-B8D0-8232C43E1FBB}" srcOrd="3" destOrd="0" parTransId="{F252B671-E5EF-4F1C-A0AA-9C06B118CBD2}" sibTransId="{92235FF7-4BC4-418C-B8B9-23713A50924E}"/>
    <dgm:cxn modelId="{9AC97E4B-B20F-4DE0-8C07-07C24179728B}" srcId="{15662D47-45E3-468D-8EE2-7A1C788E7A35}" destId="{AE7AB987-A4AC-442E-9E31-AE3E7FCFD3BB}" srcOrd="8" destOrd="0" parTransId="{E7B0C25C-BF6A-43CF-98CC-7ABDAB906C0A}" sibTransId="{DC63B5FC-8577-4622-9E2D-43A2C9B0AB0F}"/>
    <dgm:cxn modelId="{01CB1C4C-7503-407A-9811-0C38F4537D70}" type="presOf" srcId="{92235FF7-4BC4-418C-B8B9-23713A50924E}" destId="{61A2020C-AE5F-42EA-A3FB-1AA5CA00F1D4}" srcOrd="0" destOrd="0" presId="urn:microsoft.com/office/officeart/2005/8/layout/bProcess4"/>
    <dgm:cxn modelId="{5FE77575-9739-4475-BF53-67DBF531BAF2}" type="presOf" srcId="{BE8167A5-2249-489E-A656-D71726281C59}" destId="{61B4896E-550C-4B7E-BDAA-4EF1C1D7AB65}" srcOrd="0" destOrd="0" presId="urn:microsoft.com/office/officeart/2005/8/layout/bProcess4"/>
    <dgm:cxn modelId="{E9A48178-0E8C-4AC2-A2BC-A9D4065C9426}" type="presOf" srcId="{421A6EC8-8682-4DDD-85EC-AF8EAE01D79A}" destId="{53A6AD18-8F87-4DE3-B8D0-2BA23456FF80}" srcOrd="0" destOrd="0" presId="urn:microsoft.com/office/officeart/2005/8/layout/bProcess4"/>
    <dgm:cxn modelId="{1BD7677C-99AC-491E-B80E-F3F7AAF49CC5}" srcId="{15662D47-45E3-468D-8EE2-7A1C788E7A35}" destId="{A1DB2DAF-EBEB-4753-8CCC-9C230A241860}" srcOrd="1" destOrd="0" parTransId="{2B1860EA-C7EF-47C1-8F75-18F91D02D307}" sibTransId="{421A6EC8-8682-4DDD-85EC-AF8EAE01D79A}"/>
    <dgm:cxn modelId="{3F718B81-FE1E-49F3-9B63-E49BC4598118}" srcId="{15662D47-45E3-468D-8EE2-7A1C788E7A35}" destId="{2B27B14A-2D14-47CE-9428-9ACE41DE7C1C}" srcOrd="5" destOrd="0" parTransId="{F875B5FD-9C8F-431A-B9CE-14EAC3798BBA}" sibTransId="{9A6921B2-1D52-4E01-8385-CA2D2A8BA133}"/>
    <dgm:cxn modelId="{74066A84-9652-4514-BF0E-87698A8FC02B}" type="presOf" srcId="{EA047E8C-60E2-42E0-809C-B20369C433EB}" destId="{2D2CB647-F745-4E9E-88C7-DF0DA3029BB4}" srcOrd="0" destOrd="0" presId="urn:microsoft.com/office/officeart/2005/8/layout/bProcess4"/>
    <dgm:cxn modelId="{A407E584-597E-4CC5-8981-EDC2CC436BD2}" type="presOf" srcId="{43BABAC7-AD4A-40D7-9114-983BBC962985}" destId="{F665BC9F-44BC-465E-A5BF-C7D4F779E73E}" srcOrd="0" destOrd="0" presId="urn:microsoft.com/office/officeart/2005/8/layout/bProcess4"/>
    <dgm:cxn modelId="{38BB1D8A-5385-4DE5-84BF-836F327F589E}" type="presOf" srcId="{2B27B14A-2D14-47CE-9428-9ACE41DE7C1C}" destId="{515A4FB2-AD48-428F-810D-224178A1FC53}" srcOrd="0" destOrd="0" presId="urn:microsoft.com/office/officeart/2005/8/layout/bProcess4"/>
    <dgm:cxn modelId="{8936B08C-572E-4E07-964B-553598879F4E}" type="presOf" srcId="{02673BF3-A83C-49F9-97C1-C8056515CF68}" destId="{4410EF93-FACA-4BF5-8F91-2C2B38A917E9}" srcOrd="0" destOrd="0" presId="urn:microsoft.com/office/officeart/2005/8/layout/bProcess4"/>
    <dgm:cxn modelId="{6D6ED1A7-2C70-4952-8F84-66D6458D09E7}" type="presOf" srcId="{AE7AB987-A4AC-442E-9E31-AE3E7FCFD3BB}" destId="{73E0A02A-1208-4672-88D5-B676FD40B3FB}" srcOrd="0" destOrd="0" presId="urn:microsoft.com/office/officeart/2005/8/layout/bProcess4"/>
    <dgm:cxn modelId="{A1D08EAE-B69B-49EC-90A7-A947D9EB9C28}" type="presOf" srcId="{0C539EDA-6E33-4489-BC86-CACCDE91AA44}" destId="{EF333F50-DC42-4CEC-8DC4-0213EBF64757}" srcOrd="0" destOrd="0" presId="urn:microsoft.com/office/officeart/2005/8/layout/bProcess4"/>
    <dgm:cxn modelId="{2BABD7C0-D40D-4C7C-84CE-9F7D0306FB80}" type="presOf" srcId="{A1DB2DAF-EBEB-4753-8CCC-9C230A241860}" destId="{63D6F6B7-2A0C-4964-87A7-4E2C7764EF47}" srcOrd="0" destOrd="0" presId="urn:microsoft.com/office/officeart/2005/8/layout/bProcess4"/>
    <dgm:cxn modelId="{DBEE8ACA-D4EF-4AAD-ADF6-52D35690E861}" srcId="{15662D47-45E3-468D-8EE2-7A1C788E7A35}" destId="{0C539EDA-6E33-4489-BC86-CACCDE91AA44}" srcOrd="0" destOrd="0" parTransId="{B32E1275-7A15-44D4-AD23-7ABD7A1495AC}" sibTransId="{D04C2045-BABC-408A-9B30-E5CE428B6303}"/>
    <dgm:cxn modelId="{C2C954D2-9D26-441C-B9EB-43323C32D93D}" srcId="{15662D47-45E3-468D-8EE2-7A1C788E7A35}" destId="{EA047E8C-60E2-42E0-809C-B20369C433EB}" srcOrd="4" destOrd="0" parTransId="{5315AB0B-9878-458E-99E5-0BC24CC4C38A}" sibTransId="{DD51338F-E490-472A-A822-4DE9050B2B41}"/>
    <dgm:cxn modelId="{2AEA88DC-3111-494E-9402-7E4796684EB5}" type="presOf" srcId="{CF6B8569-1CBC-4536-A135-2CAC05C01ACA}" destId="{84FCE897-7362-4C9C-9C0D-59C001C769C5}" srcOrd="0" destOrd="0" presId="urn:microsoft.com/office/officeart/2005/8/layout/bProcess4"/>
    <dgm:cxn modelId="{65DC9FDF-1C21-4622-806D-574A409F5218}" type="presOf" srcId="{D04C2045-BABC-408A-9B30-E5CE428B6303}" destId="{A732F3EF-7A01-4343-BE36-A2015E71BADA}" srcOrd="0" destOrd="0" presId="urn:microsoft.com/office/officeart/2005/8/layout/bProcess4"/>
    <dgm:cxn modelId="{8A1DF7E0-C336-4842-9694-DB1E6FEB39D0}" type="presOf" srcId="{15662D47-45E3-468D-8EE2-7A1C788E7A35}" destId="{219E5D1A-FE08-4D7A-816F-D6F32B1AF399}" srcOrd="0" destOrd="0" presId="urn:microsoft.com/office/officeart/2005/8/layout/bProcess4"/>
    <dgm:cxn modelId="{7A0F31F4-02B9-42A2-BA5F-64CE7159BB29}" type="presOf" srcId="{010B8740-7739-4A78-BB11-4D0156F7695E}" destId="{4081C6F3-4CBA-461C-8FF8-25CAFB9C8328}" srcOrd="0" destOrd="0" presId="urn:microsoft.com/office/officeart/2005/8/layout/bProcess4"/>
    <dgm:cxn modelId="{A784E2FD-B1E5-4F60-8098-3089636E1775}" srcId="{15662D47-45E3-468D-8EE2-7A1C788E7A35}" destId="{CF6B8569-1CBC-4536-A135-2CAC05C01ACA}" srcOrd="2" destOrd="0" parTransId="{8FF8C941-DC35-41CC-B6F9-87283AB7150A}" sibTransId="{010B8740-7739-4A78-BB11-4D0156F7695E}"/>
    <dgm:cxn modelId="{AC16D429-03DF-47CA-B230-10FCE097C679}" type="presParOf" srcId="{219E5D1A-FE08-4D7A-816F-D6F32B1AF399}" destId="{029CB507-3D62-41EC-8514-8BB5A48201AC}" srcOrd="0" destOrd="0" presId="urn:microsoft.com/office/officeart/2005/8/layout/bProcess4"/>
    <dgm:cxn modelId="{A60B35CD-6904-436A-A91E-C877FE67E777}" type="presParOf" srcId="{029CB507-3D62-41EC-8514-8BB5A48201AC}" destId="{47469010-139D-4F64-9304-9BA6A3F48CD6}" srcOrd="0" destOrd="0" presId="urn:microsoft.com/office/officeart/2005/8/layout/bProcess4"/>
    <dgm:cxn modelId="{6FE8AA12-D882-49E1-BCA1-CCB5828EF4E7}" type="presParOf" srcId="{029CB507-3D62-41EC-8514-8BB5A48201AC}" destId="{EF333F50-DC42-4CEC-8DC4-0213EBF64757}" srcOrd="1" destOrd="0" presId="urn:microsoft.com/office/officeart/2005/8/layout/bProcess4"/>
    <dgm:cxn modelId="{6D26A211-2407-4741-A8FF-4057117C316A}" type="presParOf" srcId="{219E5D1A-FE08-4D7A-816F-D6F32B1AF399}" destId="{A732F3EF-7A01-4343-BE36-A2015E71BADA}" srcOrd="1" destOrd="0" presId="urn:microsoft.com/office/officeart/2005/8/layout/bProcess4"/>
    <dgm:cxn modelId="{00B78315-223B-4FE4-AF95-F19F48D094B1}" type="presParOf" srcId="{219E5D1A-FE08-4D7A-816F-D6F32B1AF399}" destId="{F83B6A73-A50F-459B-AE5C-2BE14C0816DA}" srcOrd="2" destOrd="0" presId="urn:microsoft.com/office/officeart/2005/8/layout/bProcess4"/>
    <dgm:cxn modelId="{EA1126BB-5551-4AAF-B667-FF833BA045FF}" type="presParOf" srcId="{F83B6A73-A50F-459B-AE5C-2BE14C0816DA}" destId="{1B5986E5-951D-4CB6-909B-BD2E0D1A529F}" srcOrd="0" destOrd="0" presId="urn:microsoft.com/office/officeart/2005/8/layout/bProcess4"/>
    <dgm:cxn modelId="{12B0B44D-6156-4EC0-BB6D-5277F2F7B641}" type="presParOf" srcId="{F83B6A73-A50F-459B-AE5C-2BE14C0816DA}" destId="{63D6F6B7-2A0C-4964-87A7-4E2C7764EF47}" srcOrd="1" destOrd="0" presId="urn:microsoft.com/office/officeart/2005/8/layout/bProcess4"/>
    <dgm:cxn modelId="{52C313B2-8DEB-4CB2-BC8D-635D3757A15D}" type="presParOf" srcId="{219E5D1A-FE08-4D7A-816F-D6F32B1AF399}" destId="{53A6AD18-8F87-4DE3-B8D0-2BA23456FF80}" srcOrd="3" destOrd="0" presId="urn:microsoft.com/office/officeart/2005/8/layout/bProcess4"/>
    <dgm:cxn modelId="{85CF4C4F-FE28-4D76-84AE-1954E905414E}" type="presParOf" srcId="{219E5D1A-FE08-4D7A-816F-D6F32B1AF399}" destId="{9358DC28-D154-4901-AC5D-08B259881C87}" srcOrd="4" destOrd="0" presId="urn:microsoft.com/office/officeart/2005/8/layout/bProcess4"/>
    <dgm:cxn modelId="{7CECE381-B3F9-43BD-8284-16724E72A5C0}" type="presParOf" srcId="{9358DC28-D154-4901-AC5D-08B259881C87}" destId="{54A217F8-2412-4E52-AC40-F04CBAA1A397}" srcOrd="0" destOrd="0" presId="urn:microsoft.com/office/officeart/2005/8/layout/bProcess4"/>
    <dgm:cxn modelId="{A5521604-2724-499A-9396-0578907AAD26}" type="presParOf" srcId="{9358DC28-D154-4901-AC5D-08B259881C87}" destId="{84FCE897-7362-4C9C-9C0D-59C001C769C5}" srcOrd="1" destOrd="0" presId="urn:microsoft.com/office/officeart/2005/8/layout/bProcess4"/>
    <dgm:cxn modelId="{1169082C-6093-4652-B1E6-D44F21D77A3D}" type="presParOf" srcId="{219E5D1A-FE08-4D7A-816F-D6F32B1AF399}" destId="{4081C6F3-4CBA-461C-8FF8-25CAFB9C8328}" srcOrd="5" destOrd="0" presId="urn:microsoft.com/office/officeart/2005/8/layout/bProcess4"/>
    <dgm:cxn modelId="{0D2E4D8A-B1AA-413C-B045-67C02D00263F}" type="presParOf" srcId="{219E5D1A-FE08-4D7A-816F-D6F32B1AF399}" destId="{6F1EAB99-14F4-43ED-9197-41F3EB7AEB4E}" srcOrd="6" destOrd="0" presId="urn:microsoft.com/office/officeart/2005/8/layout/bProcess4"/>
    <dgm:cxn modelId="{D401E6B3-6169-4234-963E-73A5000E5FDB}" type="presParOf" srcId="{6F1EAB99-14F4-43ED-9197-41F3EB7AEB4E}" destId="{3AEDE36C-B52F-48AA-ABA8-78427FB7C9FA}" srcOrd="0" destOrd="0" presId="urn:microsoft.com/office/officeart/2005/8/layout/bProcess4"/>
    <dgm:cxn modelId="{7CBACE28-F7A3-4693-BCE7-7A634B63DB5E}" type="presParOf" srcId="{6F1EAB99-14F4-43ED-9197-41F3EB7AEB4E}" destId="{5CAE7D09-C456-4D9A-ABE1-B68347E2A33F}" srcOrd="1" destOrd="0" presId="urn:microsoft.com/office/officeart/2005/8/layout/bProcess4"/>
    <dgm:cxn modelId="{F9D9BA09-A5A9-49A9-B78E-6AB43FC4A43E}" type="presParOf" srcId="{219E5D1A-FE08-4D7A-816F-D6F32B1AF399}" destId="{61A2020C-AE5F-42EA-A3FB-1AA5CA00F1D4}" srcOrd="7" destOrd="0" presId="urn:microsoft.com/office/officeart/2005/8/layout/bProcess4"/>
    <dgm:cxn modelId="{816BD2FC-6722-42FC-B788-CB80A9848575}" type="presParOf" srcId="{219E5D1A-FE08-4D7A-816F-D6F32B1AF399}" destId="{20A79F2F-42AA-40A4-A38C-82B6D057D6F2}" srcOrd="8" destOrd="0" presId="urn:microsoft.com/office/officeart/2005/8/layout/bProcess4"/>
    <dgm:cxn modelId="{96DE9A66-0E75-4B4D-B58A-32E427D96D4C}" type="presParOf" srcId="{20A79F2F-42AA-40A4-A38C-82B6D057D6F2}" destId="{F96CE0EF-DF08-4876-9A91-8C66BBF9E0B5}" srcOrd="0" destOrd="0" presId="urn:microsoft.com/office/officeart/2005/8/layout/bProcess4"/>
    <dgm:cxn modelId="{2887FC1C-F9B4-4AF3-A61D-0E5EABFBEF18}" type="presParOf" srcId="{20A79F2F-42AA-40A4-A38C-82B6D057D6F2}" destId="{2D2CB647-F745-4E9E-88C7-DF0DA3029BB4}" srcOrd="1" destOrd="0" presId="urn:microsoft.com/office/officeart/2005/8/layout/bProcess4"/>
    <dgm:cxn modelId="{BAEAAF03-272C-4B24-BFF6-DA10064E6125}" type="presParOf" srcId="{219E5D1A-FE08-4D7A-816F-D6F32B1AF399}" destId="{CA7A57EE-5A3B-4B6F-B7DB-D67CAC26C2AE}" srcOrd="9" destOrd="0" presId="urn:microsoft.com/office/officeart/2005/8/layout/bProcess4"/>
    <dgm:cxn modelId="{E5C39437-E098-43A5-9390-B93E4C823063}" type="presParOf" srcId="{219E5D1A-FE08-4D7A-816F-D6F32B1AF399}" destId="{2092B4D1-0AB2-46C1-BDE4-393809CC4B6F}" srcOrd="10" destOrd="0" presId="urn:microsoft.com/office/officeart/2005/8/layout/bProcess4"/>
    <dgm:cxn modelId="{C58BC0CC-0E08-467D-B777-19735960BBB9}" type="presParOf" srcId="{2092B4D1-0AB2-46C1-BDE4-393809CC4B6F}" destId="{87D51717-5A0D-47EF-A235-2F0A7D898926}" srcOrd="0" destOrd="0" presId="urn:microsoft.com/office/officeart/2005/8/layout/bProcess4"/>
    <dgm:cxn modelId="{7460C87B-76ED-457D-91A2-5705A7B2DC0C}" type="presParOf" srcId="{2092B4D1-0AB2-46C1-BDE4-393809CC4B6F}" destId="{515A4FB2-AD48-428F-810D-224178A1FC53}" srcOrd="1" destOrd="0" presId="urn:microsoft.com/office/officeart/2005/8/layout/bProcess4"/>
    <dgm:cxn modelId="{80B671E1-5ABC-4BB4-8E15-6A826A7FED3C}" type="presParOf" srcId="{219E5D1A-FE08-4D7A-816F-D6F32B1AF399}" destId="{3FB9031D-1B1B-497D-8486-386D6D80E1E9}" srcOrd="11" destOrd="0" presId="urn:microsoft.com/office/officeart/2005/8/layout/bProcess4"/>
    <dgm:cxn modelId="{528FA202-E2A2-43CE-87EF-E4AF1EC9D33C}" type="presParOf" srcId="{219E5D1A-FE08-4D7A-816F-D6F32B1AF399}" destId="{11320473-8B27-44C3-8E1C-C332CD77DDA7}" srcOrd="12" destOrd="0" presId="urn:microsoft.com/office/officeart/2005/8/layout/bProcess4"/>
    <dgm:cxn modelId="{D7FC115D-BB35-48EE-941D-C2BEC2CA04D5}" type="presParOf" srcId="{11320473-8B27-44C3-8E1C-C332CD77DDA7}" destId="{E3A64098-3B7A-4CDF-8C3A-6906172020D9}" srcOrd="0" destOrd="0" presId="urn:microsoft.com/office/officeart/2005/8/layout/bProcess4"/>
    <dgm:cxn modelId="{08550028-4A8B-4065-9C4E-C1B9D25A840D}" type="presParOf" srcId="{11320473-8B27-44C3-8E1C-C332CD77DDA7}" destId="{4410EF93-FACA-4BF5-8F91-2C2B38A917E9}" srcOrd="1" destOrd="0" presId="urn:microsoft.com/office/officeart/2005/8/layout/bProcess4"/>
    <dgm:cxn modelId="{98F306B0-0DF1-46C1-9B4C-C255EFB894CC}" type="presParOf" srcId="{219E5D1A-FE08-4D7A-816F-D6F32B1AF399}" destId="{F665BC9F-44BC-465E-A5BF-C7D4F779E73E}" srcOrd="13" destOrd="0" presId="urn:microsoft.com/office/officeart/2005/8/layout/bProcess4"/>
    <dgm:cxn modelId="{D547C69E-3422-47FF-AA4D-438808124FE2}" type="presParOf" srcId="{219E5D1A-FE08-4D7A-816F-D6F32B1AF399}" destId="{90994993-0F58-4742-A5E7-ABAA7144DF55}" srcOrd="14" destOrd="0" presId="urn:microsoft.com/office/officeart/2005/8/layout/bProcess4"/>
    <dgm:cxn modelId="{0F1683F5-0CCE-40FE-8D30-9FADF7849188}" type="presParOf" srcId="{90994993-0F58-4742-A5E7-ABAA7144DF55}" destId="{CB495550-DD40-4B55-8228-E09BA509E23B}" srcOrd="0" destOrd="0" presId="urn:microsoft.com/office/officeart/2005/8/layout/bProcess4"/>
    <dgm:cxn modelId="{2EECAF66-9624-463B-BB36-416D5F21A46E}" type="presParOf" srcId="{90994993-0F58-4742-A5E7-ABAA7144DF55}" destId="{61B4896E-550C-4B7E-BDAA-4EF1C1D7AB65}" srcOrd="1" destOrd="0" presId="urn:microsoft.com/office/officeart/2005/8/layout/bProcess4"/>
    <dgm:cxn modelId="{1685CD7F-68FE-414F-8146-C001EA10A7A8}" type="presParOf" srcId="{219E5D1A-FE08-4D7A-816F-D6F32B1AF399}" destId="{98D4C231-A837-4730-BCEA-1120BB7FF700}" srcOrd="15" destOrd="0" presId="urn:microsoft.com/office/officeart/2005/8/layout/bProcess4"/>
    <dgm:cxn modelId="{08D5ADCB-AB61-4DFD-B165-8477E348D94C}" type="presParOf" srcId="{219E5D1A-FE08-4D7A-816F-D6F32B1AF399}" destId="{F537A645-CD2D-4995-897E-35B451D5F27A}" srcOrd="16" destOrd="0" presId="urn:microsoft.com/office/officeart/2005/8/layout/bProcess4"/>
    <dgm:cxn modelId="{9111CB0B-8E3C-466D-8A19-8355022E1BC0}" type="presParOf" srcId="{F537A645-CD2D-4995-897E-35B451D5F27A}" destId="{46B088B4-8370-448F-8CBA-510DEDFBA3C7}" srcOrd="0" destOrd="0" presId="urn:microsoft.com/office/officeart/2005/8/layout/bProcess4"/>
    <dgm:cxn modelId="{85C37E3F-850B-4BBF-A262-830C708C8A69}" type="presParOf" srcId="{F537A645-CD2D-4995-897E-35B451D5F27A}" destId="{73E0A02A-1208-4672-88D5-B676FD40B3FB}"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2F3EF-7A01-4343-BE36-A2015E71BADA}">
      <dsp:nvSpPr>
        <dsp:cNvPr id="0" name=""/>
        <dsp:cNvSpPr/>
      </dsp:nvSpPr>
      <dsp:spPr>
        <a:xfrm rot="5400000">
          <a:off x="-404341" y="1296597"/>
          <a:ext cx="1784064" cy="215266"/>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333F50-DC42-4CEC-8DC4-0213EBF64757}">
      <dsp:nvSpPr>
        <dsp:cNvPr id="0" name=""/>
        <dsp:cNvSpPr/>
      </dsp:nvSpPr>
      <dsp:spPr>
        <a:xfrm>
          <a:off x="4407" y="155553"/>
          <a:ext cx="2391854" cy="143511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cap="small" baseline="0" dirty="0"/>
            <a:t>2010-2012</a:t>
          </a:r>
        </a:p>
        <a:p>
          <a:pPr marL="0" lvl="0" indent="0" algn="ctr" defTabSz="800100">
            <a:lnSpc>
              <a:spcPct val="90000"/>
            </a:lnSpc>
            <a:spcBef>
              <a:spcPct val="0"/>
            </a:spcBef>
            <a:spcAft>
              <a:spcPct val="35000"/>
            </a:spcAft>
            <a:buNone/>
          </a:pPr>
          <a:r>
            <a:rPr lang="en-US" sz="1800" kern="1200" cap="small" baseline="0" dirty="0"/>
            <a:t>GLS Grant</a:t>
          </a:r>
        </a:p>
      </dsp:txBody>
      <dsp:txXfrm>
        <a:off x="46440" y="197586"/>
        <a:ext cx="2307788" cy="1351046"/>
      </dsp:txXfrm>
    </dsp:sp>
    <dsp:sp modelId="{53A6AD18-8F87-4DE3-B8D0-2BA23456FF80}">
      <dsp:nvSpPr>
        <dsp:cNvPr id="0" name=""/>
        <dsp:cNvSpPr/>
      </dsp:nvSpPr>
      <dsp:spPr>
        <a:xfrm rot="5400000">
          <a:off x="-404341" y="3090487"/>
          <a:ext cx="1784064" cy="215266"/>
        </a:xfrm>
        <a:prstGeom prst="rect">
          <a:avLst/>
        </a:prstGeom>
        <a:solidFill>
          <a:schemeClr val="accent4">
            <a:hueOff val="783659"/>
            <a:satOff val="1064"/>
            <a:lumOff val="179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D6F6B7-2A0C-4964-87A7-4E2C7764EF47}">
      <dsp:nvSpPr>
        <dsp:cNvPr id="0" name=""/>
        <dsp:cNvSpPr/>
      </dsp:nvSpPr>
      <dsp:spPr>
        <a:xfrm>
          <a:off x="4407" y="1949443"/>
          <a:ext cx="2391854" cy="1435112"/>
        </a:xfrm>
        <a:prstGeom prst="roundRect">
          <a:avLst>
            <a:gd name="adj" fmla="val 10000"/>
          </a:avLst>
        </a:prstGeom>
        <a:solidFill>
          <a:schemeClr val="accent4">
            <a:hueOff val="685702"/>
            <a:satOff val="931"/>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cap="small" baseline="0" dirty="0"/>
            <a:t>Designated Suicide Prevention Coordinator</a:t>
          </a:r>
        </a:p>
        <a:p>
          <a:pPr marL="0" lvl="0" indent="0" algn="ctr" defTabSz="800100">
            <a:lnSpc>
              <a:spcPct val="90000"/>
            </a:lnSpc>
            <a:spcBef>
              <a:spcPct val="0"/>
            </a:spcBef>
            <a:spcAft>
              <a:spcPct val="35000"/>
            </a:spcAft>
            <a:buNone/>
          </a:pPr>
          <a:r>
            <a:rPr lang="en-US" sz="1800" kern="1200" cap="small" baseline="0" dirty="0"/>
            <a:t>(Dec. 2012)</a:t>
          </a:r>
        </a:p>
      </dsp:txBody>
      <dsp:txXfrm>
        <a:off x="46440" y="1991476"/>
        <a:ext cx="2307788" cy="1351046"/>
      </dsp:txXfrm>
    </dsp:sp>
    <dsp:sp modelId="{4081C6F3-4CBA-461C-8FF8-25CAFB9C8328}">
      <dsp:nvSpPr>
        <dsp:cNvPr id="0" name=""/>
        <dsp:cNvSpPr/>
      </dsp:nvSpPr>
      <dsp:spPr>
        <a:xfrm>
          <a:off x="492604" y="3987432"/>
          <a:ext cx="3171339" cy="215266"/>
        </a:xfrm>
        <a:prstGeom prst="rect">
          <a:avLst/>
        </a:prstGeom>
        <a:solidFill>
          <a:schemeClr val="accent4">
            <a:hueOff val="1567318"/>
            <a:satOff val="2127"/>
            <a:lumOff val="358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FCE897-7362-4C9C-9C0D-59C001C769C5}">
      <dsp:nvSpPr>
        <dsp:cNvPr id="0" name=""/>
        <dsp:cNvSpPr/>
      </dsp:nvSpPr>
      <dsp:spPr>
        <a:xfrm>
          <a:off x="4407" y="3743334"/>
          <a:ext cx="2391854" cy="1435112"/>
        </a:xfrm>
        <a:prstGeom prst="roundRect">
          <a:avLst>
            <a:gd name="adj" fmla="val 10000"/>
          </a:avLst>
        </a:prstGeom>
        <a:solidFill>
          <a:schemeClr val="accent4">
            <a:hueOff val="1371404"/>
            <a:satOff val="1861"/>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cap="small" baseline="0" dirty="0"/>
        </a:p>
        <a:p>
          <a:pPr marL="0" lvl="0" indent="0" algn="ctr" defTabSz="800100">
            <a:lnSpc>
              <a:spcPct val="90000"/>
            </a:lnSpc>
            <a:spcBef>
              <a:spcPct val="0"/>
            </a:spcBef>
            <a:spcAft>
              <a:spcPct val="35000"/>
            </a:spcAft>
            <a:buNone/>
          </a:pPr>
          <a:r>
            <a:rPr lang="en-US" sz="1800" kern="1200" cap="small" baseline="0" dirty="0"/>
            <a:t>Suicide Prevention Council</a:t>
          </a:r>
        </a:p>
        <a:p>
          <a:pPr marL="0" lvl="0" indent="0" algn="ctr" defTabSz="800100">
            <a:lnSpc>
              <a:spcPct val="90000"/>
            </a:lnSpc>
            <a:spcBef>
              <a:spcPct val="0"/>
            </a:spcBef>
            <a:spcAft>
              <a:spcPct val="35000"/>
            </a:spcAft>
            <a:buNone/>
          </a:pPr>
          <a:r>
            <a:rPr lang="en-US" sz="1800" kern="1200" cap="small" baseline="0" dirty="0"/>
            <a:t>(2013)</a:t>
          </a:r>
        </a:p>
      </dsp:txBody>
      <dsp:txXfrm>
        <a:off x="46440" y="3785367"/>
        <a:ext cx="2307788" cy="1351046"/>
      </dsp:txXfrm>
    </dsp:sp>
    <dsp:sp modelId="{61A2020C-AE5F-42EA-A3FB-1AA5CA00F1D4}">
      <dsp:nvSpPr>
        <dsp:cNvPr id="0" name=""/>
        <dsp:cNvSpPr/>
      </dsp:nvSpPr>
      <dsp:spPr>
        <a:xfrm rot="16200000">
          <a:off x="2776824" y="3090487"/>
          <a:ext cx="1784064" cy="215266"/>
        </a:xfrm>
        <a:prstGeom prst="rect">
          <a:avLst/>
        </a:prstGeom>
        <a:solidFill>
          <a:schemeClr val="accent4">
            <a:hueOff val="2350978"/>
            <a:satOff val="3191"/>
            <a:lumOff val="53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AE7D09-C456-4D9A-ABE1-B68347E2A33F}">
      <dsp:nvSpPr>
        <dsp:cNvPr id="0" name=""/>
        <dsp:cNvSpPr/>
      </dsp:nvSpPr>
      <dsp:spPr>
        <a:xfrm>
          <a:off x="3185572" y="3743334"/>
          <a:ext cx="2391854" cy="1435112"/>
        </a:xfrm>
        <a:prstGeom prst="roundRect">
          <a:avLst>
            <a:gd name="adj" fmla="val 10000"/>
          </a:avLst>
        </a:prstGeom>
        <a:solidFill>
          <a:schemeClr val="accent4">
            <a:hueOff val="2057105"/>
            <a:satOff val="2792"/>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cap="small" dirty="0"/>
            <a:t>Regional Community</a:t>
          </a:r>
          <a:r>
            <a:rPr lang="en-US" sz="1800" kern="1200" cap="small" baseline="0" dirty="0"/>
            <a:t> Health  Assessment Results (mid 2013) </a:t>
          </a:r>
        </a:p>
      </dsp:txBody>
      <dsp:txXfrm>
        <a:off x="3227605" y="3785367"/>
        <a:ext cx="2307788" cy="1351046"/>
      </dsp:txXfrm>
    </dsp:sp>
    <dsp:sp modelId="{CA7A57EE-5A3B-4B6F-B7DB-D67CAC26C2AE}">
      <dsp:nvSpPr>
        <dsp:cNvPr id="0" name=""/>
        <dsp:cNvSpPr/>
      </dsp:nvSpPr>
      <dsp:spPr>
        <a:xfrm rot="16200000">
          <a:off x="2776824" y="1296597"/>
          <a:ext cx="1784064" cy="215266"/>
        </a:xfrm>
        <a:prstGeom prst="rect">
          <a:avLst/>
        </a:prstGeom>
        <a:solidFill>
          <a:schemeClr val="accent4">
            <a:hueOff val="3134637"/>
            <a:satOff val="4254"/>
            <a:lumOff val="71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2CB647-F745-4E9E-88C7-DF0DA3029BB4}">
      <dsp:nvSpPr>
        <dsp:cNvPr id="0" name=""/>
        <dsp:cNvSpPr/>
      </dsp:nvSpPr>
      <dsp:spPr>
        <a:xfrm>
          <a:off x="3185572" y="1949443"/>
          <a:ext cx="2391854" cy="1435112"/>
        </a:xfrm>
        <a:prstGeom prst="roundRect">
          <a:avLst>
            <a:gd name="adj" fmla="val 10000"/>
          </a:avLst>
        </a:prstGeom>
        <a:solidFill>
          <a:schemeClr val="accent4">
            <a:hueOff val="2742807"/>
            <a:satOff val="3723"/>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cap="small" baseline="0" dirty="0"/>
            <a:t>SFR Planning Group Starts meeting (mid 2013)</a:t>
          </a:r>
          <a:endParaRPr lang="en-US" sz="1800" kern="1200" cap="small" dirty="0"/>
        </a:p>
      </dsp:txBody>
      <dsp:txXfrm>
        <a:off x="3227605" y="1991476"/>
        <a:ext cx="2307788" cy="1351046"/>
      </dsp:txXfrm>
    </dsp:sp>
    <dsp:sp modelId="{3FB9031D-1B1B-497D-8486-386D6D80E1E9}">
      <dsp:nvSpPr>
        <dsp:cNvPr id="0" name=""/>
        <dsp:cNvSpPr/>
      </dsp:nvSpPr>
      <dsp:spPr>
        <a:xfrm rot="21596573">
          <a:off x="3673769" y="398073"/>
          <a:ext cx="3167298" cy="215266"/>
        </a:xfrm>
        <a:prstGeom prst="rect">
          <a:avLst/>
        </a:prstGeom>
        <a:solidFill>
          <a:schemeClr val="accent4">
            <a:hueOff val="3918296"/>
            <a:satOff val="5318"/>
            <a:lumOff val="896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5A4FB2-AD48-428F-810D-224178A1FC53}">
      <dsp:nvSpPr>
        <dsp:cNvPr id="0" name=""/>
        <dsp:cNvSpPr/>
      </dsp:nvSpPr>
      <dsp:spPr>
        <a:xfrm>
          <a:off x="3185572" y="155553"/>
          <a:ext cx="2391854" cy="1435112"/>
        </a:xfrm>
        <a:prstGeom prst="roundRect">
          <a:avLst>
            <a:gd name="adj" fmla="val 10000"/>
          </a:avLst>
        </a:prstGeom>
        <a:solidFill>
          <a:schemeClr val="accent4">
            <a:hueOff val="3428509"/>
            <a:satOff val="4653"/>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cap="small" baseline="0" dirty="0"/>
            <a:t>SPC recommends creation of Suicide Fatality Review</a:t>
          </a:r>
        </a:p>
      </dsp:txBody>
      <dsp:txXfrm>
        <a:off x="3227605" y="197586"/>
        <a:ext cx="2307788" cy="1351046"/>
      </dsp:txXfrm>
    </dsp:sp>
    <dsp:sp modelId="{F665BC9F-44BC-465E-A5BF-C7D4F779E73E}">
      <dsp:nvSpPr>
        <dsp:cNvPr id="0" name=""/>
        <dsp:cNvSpPr/>
      </dsp:nvSpPr>
      <dsp:spPr>
        <a:xfrm rot="5392225">
          <a:off x="5954388" y="1295018"/>
          <a:ext cx="1787226" cy="215266"/>
        </a:xfrm>
        <a:prstGeom prst="rect">
          <a:avLst/>
        </a:prstGeom>
        <a:solidFill>
          <a:schemeClr val="accent4">
            <a:hueOff val="4701955"/>
            <a:satOff val="6381"/>
            <a:lumOff val="107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10EF93-FACA-4BF5-8F91-2C2B38A917E9}">
      <dsp:nvSpPr>
        <dsp:cNvPr id="0" name=""/>
        <dsp:cNvSpPr/>
      </dsp:nvSpPr>
      <dsp:spPr>
        <a:xfrm>
          <a:off x="6362696" y="152396"/>
          <a:ext cx="2391854" cy="1435112"/>
        </a:xfrm>
        <a:prstGeom prst="roundRect">
          <a:avLst>
            <a:gd name="adj" fmla="val 10000"/>
          </a:avLst>
        </a:prstGeom>
        <a:solidFill>
          <a:schemeClr val="accent4">
            <a:hueOff val="4114211"/>
            <a:satOff val="5584"/>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cap="small" baseline="0" dirty="0"/>
            <a:t>Community Health Improvement Plan</a:t>
          </a:r>
        </a:p>
        <a:p>
          <a:pPr marL="0" lvl="0" indent="0" algn="ctr" defTabSz="800100">
            <a:lnSpc>
              <a:spcPct val="90000"/>
            </a:lnSpc>
            <a:spcBef>
              <a:spcPct val="0"/>
            </a:spcBef>
            <a:spcAft>
              <a:spcPct val="35000"/>
            </a:spcAft>
            <a:buNone/>
          </a:pPr>
          <a:r>
            <a:rPr lang="en-US" sz="1800" kern="1200" cap="small" baseline="0" dirty="0"/>
            <a:t>(CHIP)  </a:t>
          </a:r>
        </a:p>
        <a:p>
          <a:pPr marL="0" lvl="0" indent="0" algn="ctr" defTabSz="800100">
            <a:lnSpc>
              <a:spcPct val="90000"/>
            </a:lnSpc>
            <a:spcBef>
              <a:spcPct val="0"/>
            </a:spcBef>
            <a:spcAft>
              <a:spcPct val="35000"/>
            </a:spcAft>
            <a:buNone/>
          </a:pPr>
          <a:r>
            <a:rPr lang="en-US" sz="1800" kern="1200" cap="small" baseline="0" dirty="0"/>
            <a:t>(Dec. 2014)</a:t>
          </a:r>
        </a:p>
      </dsp:txBody>
      <dsp:txXfrm>
        <a:off x="6404729" y="194429"/>
        <a:ext cx="2307788" cy="1351046"/>
      </dsp:txXfrm>
    </dsp:sp>
    <dsp:sp modelId="{98D4C231-A837-4730-BCEA-1120BB7FF700}">
      <dsp:nvSpPr>
        <dsp:cNvPr id="0" name=""/>
        <dsp:cNvSpPr/>
      </dsp:nvSpPr>
      <dsp:spPr>
        <a:xfrm rot="5400000">
          <a:off x="5957990" y="3090487"/>
          <a:ext cx="1784064" cy="215266"/>
        </a:xfrm>
        <a:prstGeom prst="rect">
          <a:avLst/>
        </a:prstGeom>
        <a:solidFill>
          <a:schemeClr val="accent4">
            <a:hueOff val="5485614"/>
            <a:satOff val="7445"/>
            <a:lumOff val="12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B4896E-550C-4B7E-BDAA-4EF1C1D7AB65}">
      <dsp:nvSpPr>
        <dsp:cNvPr id="0" name=""/>
        <dsp:cNvSpPr/>
      </dsp:nvSpPr>
      <dsp:spPr>
        <a:xfrm>
          <a:off x="6366738" y="1949443"/>
          <a:ext cx="2391854" cy="1435112"/>
        </a:xfrm>
        <a:prstGeom prst="roundRect">
          <a:avLst>
            <a:gd name="adj" fmla="val 10000"/>
          </a:avLst>
        </a:prstGeom>
        <a:solidFill>
          <a:schemeClr val="accent4">
            <a:hueOff val="4799913"/>
            <a:satOff val="6514"/>
            <a:lumOff val="10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cap="small" dirty="0"/>
            <a:t>GLS</a:t>
          </a:r>
          <a:r>
            <a:rPr lang="en-US" sz="1800" kern="1200" cap="small" baseline="0" dirty="0"/>
            <a:t> Grant Received</a:t>
          </a:r>
        </a:p>
        <a:p>
          <a:pPr marL="0" lvl="0" indent="0" algn="ctr" defTabSz="800100">
            <a:lnSpc>
              <a:spcPct val="90000"/>
            </a:lnSpc>
            <a:spcBef>
              <a:spcPct val="0"/>
            </a:spcBef>
            <a:spcAft>
              <a:spcPct val="35000"/>
            </a:spcAft>
            <a:buNone/>
          </a:pPr>
          <a:r>
            <a:rPr lang="en-US" sz="1800" kern="1200" cap="small" baseline="0" dirty="0"/>
            <a:t>(Oct. 2014 – Sept. 2019)</a:t>
          </a:r>
          <a:endParaRPr lang="en-US" sz="1800" kern="1200" cap="small" dirty="0"/>
        </a:p>
      </dsp:txBody>
      <dsp:txXfrm>
        <a:off x="6408771" y="1991476"/>
        <a:ext cx="2307788" cy="1351046"/>
      </dsp:txXfrm>
    </dsp:sp>
    <dsp:sp modelId="{73E0A02A-1208-4672-88D5-B676FD40B3FB}">
      <dsp:nvSpPr>
        <dsp:cNvPr id="0" name=""/>
        <dsp:cNvSpPr/>
      </dsp:nvSpPr>
      <dsp:spPr>
        <a:xfrm>
          <a:off x="6366738" y="3743334"/>
          <a:ext cx="2391854" cy="1435112"/>
        </a:xfrm>
        <a:prstGeom prst="roundRect">
          <a:avLst>
            <a:gd name="adj" fmla="val 10000"/>
          </a:avLst>
        </a:prstGeom>
        <a:solidFill>
          <a:schemeClr val="accent4">
            <a:hueOff val="5485614"/>
            <a:satOff val="7445"/>
            <a:lumOff val="1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cap="small" baseline="0" dirty="0"/>
            <a:t>Hired Dedicated Suicide Prevention Coordinator</a:t>
          </a:r>
        </a:p>
        <a:p>
          <a:pPr marL="0" lvl="0" indent="0" algn="ctr" defTabSz="800100">
            <a:lnSpc>
              <a:spcPct val="90000"/>
            </a:lnSpc>
            <a:spcBef>
              <a:spcPct val="0"/>
            </a:spcBef>
            <a:spcAft>
              <a:spcPct val="35000"/>
            </a:spcAft>
            <a:buNone/>
          </a:pPr>
          <a:r>
            <a:rPr lang="en-US" sz="1800" kern="1200" cap="small" baseline="0" dirty="0"/>
            <a:t>(August 2015)</a:t>
          </a:r>
        </a:p>
      </dsp:txBody>
      <dsp:txXfrm>
        <a:off x="6408771" y="3785367"/>
        <a:ext cx="2307788" cy="135104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1645B-D503-41EE-A4AB-806C7B02AE00}" type="datetimeFigureOut">
              <a:rPr lang="en-US" smtClean="0"/>
              <a:t>10/14/2019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8DEE0-F770-4BBD-985C-B289F7810DB6}" type="slidenum">
              <a:rPr lang="en-US" smtClean="0"/>
              <a:t>‹#›</a:t>
            </a:fld>
            <a:endParaRPr lang="en-US"/>
          </a:p>
        </p:txBody>
      </p:sp>
    </p:spTree>
    <p:extLst>
      <p:ext uri="{BB962C8B-B14F-4D97-AF65-F5344CB8AC3E}">
        <p14:creationId xmlns:p14="http://schemas.microsoft.com/office/powerpoint/2010/main" val="613126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r>
              <a:rPr lang="en-US" baseline="0" dirty="0"/>
              <a:t> 8 minutes—each person gets </a:t>
            </a:r>
            <a:r>
              <a:rPr lang="en-US" b="1" baseline="0" dirty="0"/>
              <a:t>2 minutes </a:t>
            </a:r>
            <a:r>
              <a:rPr lang="en-US" baseline="0" dirty="0"/>
              <a:t>to describe local landscape, </a:t>
            </a:r>
          </a:p>
          <a:p>
            <a:r>
              <a:rPr lang="en-US" baseline="0" dirty="0"/>
              <a:t>Roger: 15 minutes</a:t>
            </a:r>
          </a:p>
          <a:p>
            <a:r>
              <a:rPr lang="en-US" baseline="0" dirty="0"/>
              <a:t>Whitney: 15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Galli: 15 minutes (could do 10)</a:t>
            </a:r>
          </a:p>
          <a:p>
            <a:r>
              <a:rPr lang="en-US" baseline="0" dirty="0"/>
              <a:t>Deb: 10 minutes</a:t>
            </a:r>
          </a:p>
          <a:p>
            <a:r>
              <a:rPr lang="en-US" baseline="0" dirty="0"/>
              <a:t>Conclusion: 1 minute </a:t>
            </a:r>
          </a:p>
          <a:p>
            <a:r>
              <a:rPr lang="en-US" baseline="0" dirty="0"/>
              <a:t>Q&amp;A: 10 minutes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368DEE0-F770-4BBD-985C-B289F7810DB6}" type="slidenum">
              <a:rPr lang="en-US" smtClean="0"/>
              <a:t>1</a:t>
            </a:fld>
            <a:endParaRPr lang="en-US" dirty="0"/>
          </a:p>
        </p:txBody>
      </p:sp>
    </p:spTree>
    <p:extLst>
      <p:ext uri="{BB962C8B-B14F-4D97-AF65-F5344CB8AC3E}">
        <p14:creationId xmlns:p14="http://schemas.microsoft.com/office/powerpoint/2010/main" val="2038299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the call(s) are made, the agreement staff have made is that they will check in with someone. Supervisor, peer, etc. We recognize that this work is hard. Harder than what the average county mental health worker has signed up for. Taking care of our people is crucial. </a:t>
            </a:r>
            <a:endParaRPr lang="en-US" dirty="0"/>
          </a:p>
        </p:txBody>
      </p:sp>
      <p:sp>
        <p:nvSpPr>
          <p:cNvPr id="4" name="Slide Number Placeholder 3"/>
          <p:cNvSpPr>
            <a:spLocks noGrp="1"/>
          </p:cNvSpPr>
          <p:nvPr>
            <p:ph type="sldNum" sz="quarter" idx="10"/>
          </p:nvPr>
        </p:nvSpPr>
        <p:spPr/>
        <p:txBody>
          <a:bodyPr/>
          <a:lstStyle/>
          <a:p>
            <a:fld id="{6D42F9AE-9C94-414A-B4E9-24B6E32AA233}" type="slidenum">
              <a:rPr lang="en-US" smtClean="0"/>
              <a:t>10</a:t>
            </a:fld>
            <a:endParaRPr lang="en-US" dirty="0"/>
          </a:p>
        </p:txBody>
      </p:sp>
    </p:spTree>
    <p:extLst>
      <p:ext uri="{BB962C8B-B14F-4D97-AF65-F5344CB8AC3E}">
        <p14:creationId xmlns:p14="http://schemas.microsoft.com/office/powerpoint/2010/main" val="1852623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r>
              <a:rPr lang="en-US" baseline="0" dirty="0"/>
              <a:t> 561 has set the stage for notification and communication for deaths from suicide of 10 – 24 y/o individuals but has left it up to the individual counties as to how this is operationalized. In tri-county area, we found that not being able to communicate created significant barriers for postvention.</a:t>
            </a:r>
          </a:p>
          <a:p>
            <a:endParaRPr lang="en-US" baseline="0" dirty="0"/>
          </a:p>
          <a:p>
            <a:r>
              <a:rPr lang="en-US" baseline="0" dirty="0"/>
              <a:t>Examples: youth attempted in Clackamas, was transported to Multco to trauma hospital for care and died while in Portland. Because we didn’t have a formal mechanism in place, Clackamas County would not have known about this death. </a:t>
            </a:r>
          </a:p>
          <a:p>
            <a:endParaRPr lang="en-US" baseline="0" dirty="0"/>
          </a:p>
          <a:p>
            <a:r>
              <a:rPr lang="en-US" baseline="0" dirty="0"/>
              <a:t>Resulting collaboration was a MOU. Happy to share this with others. </a:t>
            </a:r>
            <a:endParaRPr lang="en-US" dirty="0"/>
          </a:p>
        </p:txBody>
      </p:sp>
      <p:sp>
        <p:nvSpPr>
          <p:cNvPr id="4" name="Slide Number Placeholder 3"/>
          <p:cNvSpPr>
            <a:spLocks noGrp="1"/>
          </p:cNvSpPr>
          <p:nvPr>
            <p:ph type="sldNum" sz="quarter" idx="10"/>
          </p:nvPr>
        </p:nvSpPr>
        <p:spPr/>
        <p:txBody>
          <a:bodyPr/>
          <a:lstStyle/>
          <a:p>
            <a:fld id="{6D42F9AE-9C94-414A-B4E9-24B6E32AA233}" type="slidenum">
              <a:rPr lang="en-US" smtClean="0"/>
              <a:t>11</a:t>
            </a:fld>
            <a:endParaRPr lang="en-US" dirty="0"/>
          </a:p>
        </p:txBody>
      </p:sp>
    </p:spTree>
    <p:extLst>
      <p:ext uri="{BB962C8B-B14F-4D97-AF65-F5344CB8AC3E}">
        <p14:creationId xmlns:p14="http://schemas.microsoft.com/office/powerpoint/2010/main" val="3178356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8DEE0-F770-4BBD-985C-B289F7810DB6}" type="slidenum">
              <a:rPr lang="en-US" smtClean="0"/>
              <a:t>12</a:t>
            </a:fld>
            <a:endParaRPr lang="en-US" dirty="0"/>
          </a:p>
        </p:txBody>
      </p:sp>
    </p:spTree>
    <p:extLst>
      <p:ext uri="{BB962C8B-B14F-4D97-AF65-F5344CB8AC3E}">
        <p14:creationId xmlns:p14="http://schemas.microsoft.com/office/powerpoint/2010/main" val="1426029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2012 on of the  Highest rates  of about 19</a:t>
            </a:r>
          </a:p>
          <a:p>
            <a:r>
              <a:rPr lang="en-US" dirty="0"/>
              <a:t>2) 2013 Suicide Prev. Summit </a:t>
            </a:r>
          </a:p>
          <a:p>
            <a:r>
              <a:rPr lang="en-US" dirty="0"/>
              <a:t>3) 2013 SPC</a:t>
            </a:r>
          </a:p>
          <a:p>
            <a:r>
              <a:rPr lang="en-US" dirty="0"/>
              <a:t>4) 2014 CHIP priority</a:t>
            </a:r>
          </a:p>
          <a:p>
            <a:r>
              <a:rPr lang="en-US" dirty="0"/>
              <a:t>5) Late 2014 SFR </a:t>
            </a:r>
          </a:p>
          <a:p>
            <a:endParaRPr lang="en-US" dirty="0"/>
          </a:p>
          <a:p>
            <a:r>
              <a:rPr lang="en-US" dirty="0"/>
              <a:t> </a:t>
            </a:r>
          </a:p>
        </p:txBody>
      </p:sp>
      <p:sp>
        <p:nvSpPr>
          <p:cNvPr id="4" name="Slide Number Placeholder 3"/>
          <p:cNvSpPr>
            <a:spLocks noGrp="1"/>
          </p:cNvSpPr>
          <p:nvPr>
            <p:ph type="sldNum" sz="quarter" idx="10"/>
          </p:nvPr>
        </p:nvSpPr>
        <p:spPr/>
        <p:txBody>
          <a:bodyPr/>
          <a:lstStyle/>
          <a:p>
            <a:fld id="{44C16B78-1CA7-4359-BF09-89D9130A27FC}" type="slidenum">
              <a:rPr lang="en-US" smtClean="0"/>
              <a:t>13</a:t>
            </a:fld>
            <a:endParaRPr lang="en-US" dirty="0"/>
          </a:p>
        </p:txBody>
      </p:sp>
    </p:spTree>
    <p:extLst>
      <p:ext uri="{BB962C8B-B14F-4D97-AF65-F5344CB8AC3E}">
        <p14:creationId xmlns:p14="http://schemas.microsoft.com/office/powerpoint/2010/main" val="1409341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C16B78-1CA7-4359-BF09-89D9130A27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3655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Death occurs and if determined that it is a suicide</a:t>
            </a:r>
          </a:p>
          <a:p>
            <a:pPr marL="228600" indent="-228600">
              <a:buAutoNum type="arabicParenR"/>
            </a:pPr>
            <a:r>
              <a:rPr lang="en-US" dirty="0"/>
              <a:t>DME will give pamphlet, be available, give resources</a:t>
            </a:r>
          </a:p>
          <a:p>
            <a:pPr marL="228600" indent="-228600">
              <a:buAutoNum type="arabicParenR"/>
            </a:pPr>
            <a:r>
              <a:rPr lang="en-US" dirty="0"/>
              <a:t>Will complete CRAP form ( Suicide Consolidated Risk Assessment Profile) along with the NVDRS (National Violent Death Reporting System</a:t>
            </a:r>
          </a:p>
          <a:p>
            <a:pPr marL="228600" indent="-228600">
              <a:buAutoNum type="arabicParenR"/>
            </a:pPr>
            <a:r>
              <a:rPr lang="en-US" dirty="0"/>
              <a:t>Six months following next of kin will be sent a letter out of DME</a:t>
            </a:r>
          </a:p>
          <a:p>
            <a:pPr marL="228600" indent="-228600">
              <a:buAutoNum type="arabicParenR"/>
            </a:pPr>
            <a:r>
              <a:rPr lang="en-US" dirty="0"/>
              <a:t>SFRB reviews 5 cases every quarter which is guides by a matrix</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C16B78-1CA7-4359-BF09-89D9130A27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8673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CRAP</a:t>
            </a:r>
            <a:r>
              <a:rPr lang="en-US" baseline="0" dirty="0"/>
              <a:t> for has two additional social isolation and NSSI. </a:t>
            </a:r>
            <a:r>
              <a:rPr lang="en-US" dirty="0"/>
              <a:t>DME completes within 24 hours and enters data into</a:t>
            </a:r>
            <a:r>
              <a:rPr lang="en-US" baseline="0" dirty="0"/>
              <a:t> the Suicide Risk Factor Surveillance System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25665D-A43A-4DFA-9D82-F0E4B486C4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3728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20% will send back a signed form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25665D-A43A-4DFA-9D82-F0E4B486C4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4050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C16B78-1CA7-4359-BF09-89D9130A27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3753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8DEE0-F770-4BBD-985C-B289F7810DB6}" type="slidenum">
              <a:rPr lang="en-US" smtClean="0"/>
              <a:t>19</a:t>
            </a:fld>
            <a:endParaRPr lang="en-US"/>
          </a:p>
        </p:txBody>
      </p:sp>
    </p:spTree>
    <p:extLst>
      <p:ext uri="{BB962C8B-B14F-4D97-AF65-F5344CB8AC3E}">
        <p14:creationId xmlns:p14="http://schemas.microsoft.com/office/powerpoint/2010/main" val="23216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8DEE0-F770-4BBD-985C-B289F7810DB6}" type="slidenum">
              <a:rPr lang="en-US" smtClean="0"/>
              <a:t>2</a:t>
            </a:fld>
            <a:endParaRPr lang="en-US" dirty="0"/>
          </a:p>
        </p:txBody>
      </p:sp>
    </p:spTree>
    <p:extLst>
      <p:ext uri="{BB962C8B-B14F-4D97-AF65-F5344CB8AC3E}">
        <p14:creationId xmlns:p14="http://schemas.microsoft.com/office/powerpoint/2010/main" val="1764289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Example: 65</a:t>
            </a:r>
            <a:r>
              <a:rPr lang="en-US" baseline="0" dirty="0"/>
              <a:t> year old veteran died by gunshot wound. Found by neighbor of many years. No living family that lives close. VA shares that he came in 6 months ago to have his vision checked and get new eyeglasses. Local hospital shares he came in 6 months ago with ankle injury and was screened for alcohol abuse. He did not identify as being a veteran to the hospital. Offered substance abuse treatment; refused; no suicide screening.  Sherriff shares that there was an eviction notice on site and the neighbor confirmed that decedent was worried about where he would go if he was evicted. </a:t>
            </a:r>
          </a:p>
          <a:p>
            <a:endParaRPr lang="en-US" baseline="0" dirty="0"/>
          </a:p>
          <a:p>
            <a:r>
              <a:rPr lang="en-US" sz="1400" dirty="0"/>
              <a:t>Protective factors: </a:t>
            </a:r>
          </a:p>
          <a:p>
            <a:pPr lvl="1"/>
            <a:r>
              <a:rPr lang="en-US" sz="1400" dirty="0"/>
              <a:t>Effective clinical care for mental, physical and substance use disorders</a:t>
            </a:r>
          </a:p>
          <a:p>
            <a:pPr lvl="1"/>
            <a:r>
              <a:rPr lang="en-US" sz="1400" dirty="0"/>
              <a:t>Easy access to a variety of clinical interventions and support for help-seeking</a:t>
            </a:r>
          </a:p>
          <a:p>
            <a:pPr lvl="1"/>
            <a:r>
              <a:rPr lang="en-US" sz="1400" dirty="0"/>
              <a:t>Restricted access to highly lethal means of suicide </a:t>
            </a:r>
          </a:p>
          <a:p>
            <a:pPr lvl="1"/>
            <a:r>
              <a:rPr lang="en-US" sz="1400" dirty="0"/>
              <a:t>Strong connections to family and community support</a:t>
            </a:r>
          </a:p>
          <a:p>
            <a:pPr lvl="1"/>
            <a:r>
              <a:rPr lang="en-US" sz="1400" dirty="0"/>
              <a:t>Support through ongoing medical and mental health care relationships</a:t>
            </a:r>
          </a:p>
          <a:p>
            <a:pPr lvl="1"/>
            <a:r>
              <a:rPr lang="en-US" sz="1400" dirty="0"/>
              <a:t>Skills in problem solving, conflict resolution &amp; nonviolent handling of disputes</a:t>
            </a:r>
          </a:p>
          <a:p>
            <a:pPr lvl="1"/>
            <a:r>
              <a:rPr lang="en-US" sz="1400" dirty="0"/>
              <a:t>Cultural and religious</a:t>
            </a:r>
          </a:p>
          <a:p>
            <a:pPr lvl="1"/>
            <a:r>
              <a:rPr lang="en-US" sz="1400" dirty="0"/>
              <a:t>Other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C16B78-1CA7-4359-BF09-89D9130A27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3217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68DEE0-F770-4BBD-985C-B289F7810DB6}" type="slidenum">
              <a:rPr lang="en-US" smtClean="0"/>
              <a:t>21</a:t>
            </a:fld>
            <a:endParaRPr lang="en-US"/>
          </a:p>
        </p:txBody>
      </p:sp>
    </p:spTree>
    <p:extLst>
      <p:ext uri="{BB962C8B-B14F-4D97-AF65-F5344CB8AC3E}">
        <p14:creationId xmlns:p14="http://schemas.microsoft.com/office/powerpoint/2010/main" val="50216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absolute</a:t>
            </a:r>
            <a:r>
              <a:rPr lang="en-US" baseline="0" dirty="0"/>
              <a:t> source of the information – every interview. No, missing and unknown are all separated. </a:t>
            </a:r>
            <a:endParaRPr lang="en-US" dirty="0"/>
          </a:p>
        </p:txBody>
      </p:sp>
      <p:sp>
        <p:nvSpPr>
          <p:cNvPr id="4" name="Slide Number Placeholder 3"/>
          <p:cNvSpPr>
            <a:spLocks noGrp="1"/>
          </p:cNvSpPr>
          <p:nvPr>
            <p:ph type="sldNum" sz="quarter" idx="10"/>
          </p:nvPr>
        </p:nvSpPr>
        <p:spPr/>
        <p:txBody>
          <a:bodyPr/>
          <a:lstStyle/>
          <a:p>
            <a:fld id="{3B174DCB-29CD-44AB-9B7A-8A305A3DFE7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026541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74DCB-29CD-44AB-9B7A-8A305A3DFE7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026541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74DCB-29CD-44AB-9B7A-8A305A3DFE7D}"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026541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74DCB-29CD-44AB-9B7A-8A305A3DFE7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026541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561,</a:t>
            </a:r>
            <a:r>
              <a:rPr lang="en-US" baseline="0" dirty="0"/>
              <a:t> the county did not offer postvention supports as standard practice. </a:t>
            </a:r>
          </a:p>
          <a:p>
            <a:endParaRPr lang="en-US" baseline="0" dirty="0"/>
          </a:p>
          <a:p>
            <a:r>
              <a:rPr lang="en-US" baseline="0" dirty="0"/>
              <a:t>Language taken from the SB 561 perm rules and our SB 561 protocol. </a:t>
            </a:r>
            <a:endParaRPr lang="en-US" dirty="0"/>
          </a:p>
        </p:txBody>
      </p:sp>
      <p:sp>
        <p:nvSpPr>
          <p:cNvPr id="4" name="Slide Number Placeholder 3"/>
          <p:cNvSpPr>
            <a:spLocks noGrp="1"/>
          </p:cNvSpPr>
          <p:nvPr>
            <p:ph type="sldNum" sz="quarter" idx="10"/>
          </p:nvPr>
        </p:nvSpPr>
        <p:spPr/>
        <p:txBody>
          <a:bodyPr/>
          <a:lstStyle/>
          <a:p>
            <a:fld id="{6D42F9AE-9C94-414A-B4E9-24B6E32AA233}" type="slidenum">
              <a:rPr lang="en-US" smtClean="0"/>
              <a:t>3</a:t>
            </a:fld>
            <a:endParaRPr lang="en-US" dirty="0"/>
          </a:p>
        </p:txBody>
      </p:sp>
    </p:spTree>
    <p:extLst>
      <p:ext uri="{BB962C8B-B14F-4D97-AF65-F5344CB8AC3E}">
        <p14:creationId xmlns:p14="http://schemas.microsoft.com/office/powerpoint/2010/main" val="35470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a:t>
            </a:r>
            <a:r>
              <a:rPr lang="en-US" baseline="0" dirty="0"/>
              <a:t> taken directly from SB 561 final rules. </a:t>
            </a:r>
          </a:p>
          <a:p>
            <a:r>
              <a:rPr lang="en-US" baseline="0" dirty="0"/>
              <a:t>Because of the positioning in the county of the ME office and BHD, an MOU between Medical Examiner and Clackamas County Behavioral Heath was developed. </a:t>
            </a:r>
            <a:endParaRPr lang="en-US" dirty="0"/>
          </a:p>
        </p:txBody>
      </p:sp>
      <p:sp>
        <p:nvSpPr>
          <p:cNvPr id="4" name="Slide Number Placeholder 3"/>
          <p:cNvSpPr>
            <a:spLocks noGrp="1"/>
          </p:cNvSpPr>
          <p:nvPr>
            <p:ph type="sldNum" sz="quarter" idx="10"/>
          </p:nvPr>
        </p:nvSpPr>
        <p:spPr/>
        <p:txBody>
          <a:bodyPr/>
          <a:lstStyle/>
          <a:p>
            <a:fld id="{6D42F9AE-9C94-414A-B4E9-24B6E32AA233}" type="slidenum">
              <a:rPr lang="en-US" smtClean="0"/>
              <a:t>4</a:t>
            </a:fld>
            <a:endParaRPr lang="en-US" dirty="0"/>
          </a:p>
        </p:txBody>
      </p:sp>
    </p:spTree>
    <p:extLst>
      <p:ext uri="{BB962C8B-B14F-4D97-AF65-F5344CB8AC3E}">
        <p14:creationId xmlns:p14="http://schemas.microsoft.com/office/powerpoint/2010/main" val="647387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 taken from the MOU – happy</a:t>
            </a:r>
            <a:r>
              <a:rPr lang="en-US" baseline="0" dirty="0"/>
              <a:t> to share this with others. </a:t>
            </a:r>
            <a:endParaRPr lang="en-US" dirty="0"/>
          </a:p>
        </p:txBody>
      </p:sp>
      <p:sp>
        <p:nvSpPr>
          <p:cNvPr id="4" name="Slide Number Placeholder 3"/>
          <p:cNvSpPr>
            <a:spLocks noGrp="1"/>
          </p:cNvSpPr>
          <p:nvPr>
            <p:ph type="sldNum" sz="quarter" idx="10"/>
          </p:nvPr>
        </p:nvSpPr>
        <p:spPr/>
        <p:txBody>
          <a:bodyPr/>
          <a:lstStyle/>
          <a:p>
            <a:fld id="{6D42F9AE-9C94-414A-B4E9-24B6E32AA233}" type="slidenum">
              <a:rPr lang="en-US" smtClean="0"/>
              <a:t>5</a:t>
            </a:fld>
            <a:endParaRPr lang="en-US" dirty="0"/>
          </a:p>
        </p:txBody>
      </p:sp>
    </p:spTree>
    <p:extLst>
      <p:ext uri="{BB962C8B-B14F-4D97-AF65-F5344CB8AC3E}">
        <p14:creationId xmlns:p14="http://schemas.microsoft.com/office/powerpoint/2010/main" val="2884811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8DEE0-F770-4BBD-985C-B289F7810DB6}" type="slidenum">
              <a:rPr lang="en-US" smtClean="0"/>
              <a:t>6</a:t>
            </a:fld>
            <a:endParaRPr lang="en-US" dirty="0"/>
          </a:p>
        </p:txBody>
      </p:sp>
    </p:spTree>
    <p:extLst>
      <p:ext uri="{BB962C8B-B14F-4D97-AF65-F5344CB8AC3E}">
        <p14:creationId xmlns:p14="http://schemas.microsoft.com/office/powerpoint/2010/main" val="399566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this information</a:t>
            </a:r>
            <a:r>
              <a:rPr lang="en-US" baseline="0" dirty="0"/>
              <a:t> is shared and with who is a significant consideration. How this supervisor shares the information is also critical. </a:t>
            </a:r>
          </a:p>
          <a:p>
            <a:endParaRPr lang="en-US" baseline="0" dirty="0"/>
          </a:p>
          <a:p>
            <a:r>
              <a:rPr lang="en-US" baseline="0" dirty="0"/>
              <a:t>Mindful of exposure and secondary trauma to our staff by sharing minimum amount of info that is necessary with only the need to know people, confidentiality for the decedent and privacy for their loved ones. </a:t>
            </a:r>
          </a:p>
          <a:p>
            <a:endParaRPr lang="en-US" baseline="0" dirty="0"/>
          </a:p>
          <a:p>
            <a:r>
              <a:rPr lang="en-US" baseline="0" dirty="0"/>
              <a:t>2. Individuals but also impacted systems such as places of employment, school settings, church communities, etc. </a:t>
            </a:r>
          </a:p>
          <a:p>
            <a:endParaRPr lang="en-US" baseline="0" dirty="0"/>
          </a:p>
          <a:p>
            <a:r>
              <a:rPr lang="en-US" baseline="0" dirty="0"/>
              <a:t>3. This information typically comes from the ME or other first responders.  </a:t>
            </a:r>
          </a:p>
          <a:p>
            <a:r>
              <a:rPr lang="en-US" baseline="0" dirty="0"/>
              <a:t>Examples – 1) family telling others that the death was accidentental despite cause of death being determined by ME as suicide; 2) divorced parents of minor youth in active conflict over the disposition of the decedent’s body (cremation vs. burial)</a:t>
            </a:r>
            <a:endParaRPr lang="en-US" dirty="0"/>
          </a:p>
        </p:txBody>
      </p:sp>
      <p:sp>
        <p:nvSpPr>
          <p:cNvPr id="4" name="Slide Number Placeholder 3"/>
          <p:cNvSpPr>
            <a:spLocks noGrp="1"/>
          </p:cNvSpPr>
          <p:nvPr>
            <p:ph type="sldNum" sz="quarter" idx="10"/>
          </p:nvPr>
        </p:nvSpPr>
        <p:spPr/>
        <p:txBody>
          <a:bodyPr/>
          <a:lstStyle/>
          <a:p>
            <a:fld id="{6D42F9AE-9C94-414A-B4E9-24B6E32AA233}" type="slidenum">
              <a:rPr lang="en-US" smtClean="0"/>
              <a:t>7</a:t>
            </a:fld>
            <a:endParaRPr lang="en-US" dirty="0"/>
          </a:p>
        </p:txBody>
      </p:sp>
    </p:spTree>
    <p:extLst>
      <p:ext uri="{BB962C8B-B14F-4D97-AF65-F5344CB8AC3E}">
        <p14:creationId xmlns:p14="http://schemas.microsoft.com/office/powerpoint/2010/main" val="2409202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a:t>
            </a:r>
            <a:r>
              <a:rPr lang="en-US" baseline="0" dirty="0"/>
              <a:t> how this information is communicated by the supervisor to the identified staff member is crucial. This is not assigned but, instead, staff members “opt in” for each response. </a:t>
            </a:r>
            <a:endParaRPr lang="en-US" dirty="0"/>
          </a:p>
        </p:txBody>
      </p:sp>
      <p:sp>
        <p:nvSpPr>
          <p:cNvPr id="4" name="Slide Number Placeholder 3"/>
          <p:cNvSpPr>
            <a:spLocks noGrp="1"/>
          </p:cNvSpPr>
          <p:nvPr>
            <p:ph type="sldNum" sz="quarter" idx="10"/>
          </p:nvPr>
        </p:nvSpPr>
        <p:spPr/>
        <p:txBody>
          <a:bodyPr/>
          <a:lstStyle/>
          <a:p>
            <a:fld id="{6D42F9AE-9C94-414A-B4E9-24B6E32AA233}" type="slidenum">
              <a:rPr lang="en-US" smtClean="0"/>
              <a:t>8</a:t>
            </a:fld>
            <a:endParaRPr lang="en-US" dirty="0"/>
          </a:p>
        </p:txBody>
      </p:sp>
    </p:spTree>
    <p:extLst>
      <p:ext uri="{BB962C8B-B14F-4D97-AF65-F5344CB8AC3E}">
        <p14:creationId xmlns:p14="http://schemas.microsoft.com/office/powerpoint/2010/main" val="2696580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This can include connecting with their primary care doctor, the American Foundation for Suicide Prevention Survivor Outreach Program, their church community, suicide loss survivor support groups or mental health supports (including walking in at no cost to our mental health center to be seen). </a:t>
            </a:r>
          </a:p>
          <a:p>
            <a:r>
              <a:rPr lang="en-US" baseline="0" dirty="0"/>
              <a:t>3. Since we know the risk of suicide increases after an individual has experienced the death from suicide of someone close to them, we ask directly about thoughts of suicide. </a:t>
            </a:r>
          </a:p>
          <a:p>
            <a:endParaRPr lang="en-US" baseline="0" dirty="0"/>
          </a:p>
          <a:p>
            <a:r>
              <a:rPr lang="en-US" baseline="0" dirty="0"/>
              <a:t>The outreach calls can be to a place of employment to speak with the manager, church community to speak with the pastor or school setting, etc. The conversation includes what can we do to be helpful, what do you need? </a:t>
            </a:r>
          </a:p>
          <a:p>
            <a:endParaRPr lang="en-US" baseline="0" dirty="0"/>
          </a:p>
          <a:p>
            <a:r>
              <a:rPr lang="en-US" baseline="0" dirty="0"/>
              <a:t>These calls can range from very short to a significant amount of time. Communication with other team members is important. </a:t>
            </a:r>
            <a:endParaRPr lang="en-US" dirty="0"/>
          </a:p>
        </p:txBody>
      </p:sp>
      <p:sp>
        <p:nvSpPr>
          <p:cNvPr id="4" name="Slide Number Placeholder 3"/>
          <p:cNvSpPr>
            <a:spLocks noGrp="1"/>
          </p:cNvSpPr>
          <p:nvPr>
            <p:ph type="sldNum" sz="quarter" idx="10"/>
          </p:nvPr>
        </p:nvSpPr>
        <p:spPr/>
        <p:txBody>
          <a:bodyPr/>
          <a:lstStyle/>
          <a:p>
            <a:fld id="{6D42F9AE-9C94-414A-B4E9-24B6E32AA233}" type="slidenum">
              <a:rPr lang="en-US" smtClean="0"/>
              <a:t>9</a:t>
            </a:fld>
            <a:endParaRPr lang="en-US" dirty="0"/>
          </a:p>
        </p:txBody>
      </p:sp>
    </p:spTree>
    <p:extLst>
      <p:ext uri="{BB962C8B-B14F-4D97-AF65-F5344CB8AC3E}">
        <p14:creationId xmlns:p14="http://schemas.microsoft.com/office/powerpoint/2010/main" val="3397598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71F829-4076-4175-8008-D74B97C93648}"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E0BC8-3EC4-4BBA-9C65-FA97FFF1F52D}" type="slidenum">
              <a:rPr lang="en-US" smtClean="0"/>
              <a:t>‹#›</a:t>
            </a:fld>
            <a:endParaRPr lang="en-US"/>
          </a:p>
        </p:txBody>
      </p:sp>
    </p:spTree>
    <p:extLst>
      <p:ext uri="{BB962C8B-B14F-4D97-AF65-F5344CB8AC3E}">
        <p14:creationId xmlns:p14="http://schemas.microsoft.com/office/powerpoint/2010/main" val="3220625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71F829-4076-4175-8008-D74B97C93648}"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E0BC8-3EC4-4BBA-9C65-FA97FFF1F52D}" type="slidenum">
              <a:rPr lang="en-US" smtClean="0"/>
              <a:t>‹#›</a:t>
            </a:fld>
            <a:endParaRPr lang="en-US"/>
          </a:p>
        </p:txBody>
      </p:sp>
    </p:spTree>
    <p:extLst>
      <p:ext uri="{BB962C8B-B14F-4D97-AF65-F5344CB8AC3E}">
        <p14:creationId xmlns:p14="http://schemas.microsoft.com/office/powerpoint/2010/main" val="293074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71F829-4076-4175-8008-D74B97C93648}"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E0BC8-3EC4-4BBA-9C65-FA97FFF1F52D}" type="slidenum">
              <a:rPr lang="en-US" smtClean="0"/>
              <a:t>‹#›</a:t>
            </a:fld>
            <a:endParaRPr lang="en-US"/>
          </a:p>
        </p:txBody>
      </p:sp>
    </p:spTree>
    <p:extLst>
      <p:ext uri="{BB962C8B-B14F-4D97-AF65-F5344CB8AC3E}">
        <p14:creationId xmlns:p14="http://schemas.microsoft.com/office/powerpoint/2010/main" val="3123294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397417-2F49-4C69-A571-41AFE5CCABFF}"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984CC-89BF-4B34-BC7F-C5A046BEB62D}" type="slidenum">
              <a:rPr lang="en-US" smtClean="0"/>
              <a:t>‹#›</a:t>
            </a:fld>
            <a:endParaRPr lang="en-US"/>
          </a:p>
        </p:txBody>
      </p:sp>
    </p:spTree>
    <p:extLst>
      <p:ext uri="{BB962C8B-B14F-4D97-AF65-F5344CB8AC3E}">
        <p14:creationId xmlns:p14="http://schemas.microsoft.com/office/powerpoint/2010/main" val="2723620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397417-2F49-4C69-A571-41AFE5CCABFF}"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984CC-89BF-4B34-BC7F-C5A046BEB62D}" type="slidenum">
              <a:rPr lang="en-US" smtClean="0"/>
              <a:t>‹#›</a:t>
            </a:fld>
            <a:endParaRPr lang="en-US"/>
          </a:p>
        </p:txBody>
      </p:sp>
    </p:spTree>
    <p:extLst>
      <p:ext uri="{BB962C8B-B14F-4D97-AF65-F5344CB8AC3E}">
        <p14:creationId xmlns:p14="http://schemas.microsoft.com/office/powerpoint/2010/main" val="1117746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397417-2F49-4C69-A571-41AFE5CCABFF}"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984CC-89BF-4B34-BC7F-C5A046BEB62D}" type="slidenum">
              <a:rPr lang="en-US" smtClean="0"/>
              <a:t>‹#›</a:t>
            </a:fld>
            <a:endParaRPr lang="en-US"/>
          </a:p>
        </p:txBody>
      </p:sp>
    </p:spTree>
    <p:extLst>
      <p:ext uri="{BB962C8B-B14F-4D97-AF65-F5344CB8AC3E}">
        <p14:creationId xmlns:p14="http://schemas.microsoft.com/office/powerpoint/2010/main" val="86585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397417-2F49-4C69-A571-41AFE5CCABFF}"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984CC-89BF-4B34-BC7F-C5A046BEB62D}" type="slidenum">
              <a:rPr lang="en-US" smtClean="0"/>
              <a:t>‹#›</a:t>
            </a:fld>
            <a:endParaRPr lang="en-US"/>
          </a:p>
        </p:txBody>
      </p:sp>
    </p:spTree>
    <p:extLst>
      <p:ext uri="{BB962C8B-B14F-4D97-AF65-F5344CB8AC3E}">
        <p14:creationId xmlns:p14="http://schemas.microsoft.com/office/powerpoint/2010/main" val="4105815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397417-2F49-4C69-A571-41AFE5CCABFF}" type="datetimeFigureOut">
              <a:rPr lang="en-US" smtClean="0"/>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E984CC-89BF-4B34-BC7F-C5A046BEB62D}" type="slidenum">
              <a:rPr lang="en-US" smtClean="0"/>
              <a:t>‹#›</a:t>
            </a:fld>
            <a:endParaRPr lang="en-US"/>
          </a:p>
        </p:txBody>
      </p:sp>
    </p:spTree>
    <p:extLst>
      <p:ext uri="{BB962C8B-B14F-4D97-AF65-F5344CB8AC3E}">
        <p14:creationId xmlns:p14="http://schemas.microsoft.com/office/powerpoint/2010/main" val="2674072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397417-2F49-4C69-A571-41AFE5CCABFF}" type="datetimeFigureOut">
              <a:rPr lang="en-US" smtClean="0"/>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E984CC-89BF-4B34-BC7F-C5A046BEB62D}" type="slidenum">
              <a:rPr lang="en-US" smtClean="0"/>
              <a:t>‹#›</a:t>
            </a:fld>
            <a:endParaRPr lang="en-US"/>
          </a:p>
        </p:txBody>
      </p:sp>
    </p:spTree>
    <p:extLst>
      <p:ext uri="{BB962C8B-B14F-4D97-AF65-F5344CB8AC3E}">
        <p14:creationId xmlns:p14="http://schemas.microsoft.com/office/powerpoint/2010/main" val="2637885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97417-2F49-4C69-A571-41AFE5CCABFF}" type="datetimeFigureOut">
              <a:rPr lang="en-US" smtClean="0"/>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E984CC-89BF-4B34-BC7F-C5A046BEB62D}" type="slidenum">
              <a:rPr lang="en-US" smtClean="0"/>
              <a:t>‹#›</a:t>
            </a:fld>
            <a:endParaRPr lang="en-US"/>
          </a:p>
        </p:txBody>
      </p:sp>
    </p:spTree>
    <p:extLst>
      <p:ext uri="{BB962C8B-B14F-4D97-AF65-F5344CB8AC3E}">
        <p14:creationId xmlns:p14="http://schemas.microsoft.com/office/powerpoint/2010/main" val="808439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397417-2F49-4C69-A571-41AFE5CCABFF}"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984CC-89BF-4B34-BC7F-C5A046BEB62D}" type="slidenum">
              <a:rPr lang="en-US" smtClean="0"/>
              <a:t>‹#›</a:t>
            </a:fld>
            <a:endParaRPr lang="en-US"/>
          </a:p>
        </p:txBody>
      </p:sp>
    </p:spTree>
    <p:extLst>
      <p:ext uri="{BB962C8B-B14F-4D97-AF65-F5344CB8AC3E}">
        <p14:creationId xmlns:p14="http://schemas.microsoft.com/office/powerpoint/2010/main" val="265079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71F829-4076-4175-8008-D74B97C93648}"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E0BC8-3EC4-4BBA-9C65-FA97FFF1F52D}" type="slidenum">
              <a:rPr lang="en-US" smtClean="0"/>
              <a:t>‹#›</a:t>
            </a:fld>
            <a:endParaRPr lang="en-US"/>
          </a:p>
        </p:txBody>
      </p:sp>
    </p:spTree>
    <p:extLst>
      <p:ext uri="{BB962C8B-B14F-4D97-AF65-F5344CB8AC3E}">
        <p14:creationId xmlns:p14="http://schemas.microsoft.com/office/powerpoint/2010/main" val="3056660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397417-2F49-4C69-A571-41AFE5CCABFF}"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984CC-89BF-4B34-BC7F-C5A046BEB62D}" type="slidenum">
              <a:rPr lang="en-US" smtClean="0"/>
              <a:t>‹#›</a:t>
            </a:fld>
            <a:endParaRPr lang="en-US"/>
          </a:p>
        </p:txBody>
      </p:sp>
    </p:spTree>
    <p:extLst>
      <p:ext uri="{BB962C8B-B14F-4D97-AF65-F5344CB8AC3E}">
        <p14:creationId xmlns:p14="http://schemas.microsoft.com/office/powerpoint/2010/main" val="3313442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397417-2F49-4C69-A571-41AFE5CCABFF}"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984CC-89BF-4B34-BC7F-C5A046BEB62D}" type="slidenum">
              <a:rPr lang="en-US" smtClean="0"/>
              <a:t>‹#›</a:t>
            </a:fld>
            <a:endParaRPr lang="en-US"/>
          </a:p>
        </p:txBody>
      </p:sp>
    </p:spTree>
    <p:extLst>
      <p:ext uri="{BB962C8B-B14F-4D97-AF65-F5344CB8AC3E}">
        <p14:creationId xmlns:p14="http://schemas.microsoft.com/office/powerpoint/2010/main" val="3665742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397417-2F49-4C69-A571-41AFE5CCABFF}"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984CC-89BF-4B34-BC7F-C5A046BEB62D}" type="slidenum">
              <a:rPr lang="en-US" smtClean="0"/>
              <a:t>‹#›</a:t>
            </a:fld>
            <a:endParaRPr lang="en-US"/>
          </a:p>
        </p:txBody>
      </p:sp>
    </p:spTree>
    <p:extLst>
      <p:ext uri="{BB962C8B-B14F-4D97-AF65-F5344CB8AC3E}">
        <p14:creationId xmlns:p14="http://schemas.microsoft.com/office/powerpoint/2010/main" val="214982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71F829-4076-4175-8008-D74B97C93648}"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E0BC8-3EC4-4BBA-9C65-FA97FFF1F52D}" type="slidenum">
              <a:rPr lang="en-US" smtClean="0"/>
              <a:t>‹#›</a:t>
            </a:fld>
            <a:endParaRPr lang="en-US"/>
          </a:p>
        </p:txBody>
      </p:sp>
    </p:spTree>
    <p:extLst>
      <p:ext uri="{BB962C8B-B14F-4D97-AF65-F5344CB8AC3E}">
        <p14:creationId xmlns:p14="http://schemas.microsoft.com/office/powerpoint/2010/main" val="247027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71F829-4076-4175-8008-D74B97C93648}"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E0BC8-3EC4-4BBA-9C65-FA97FFF1F52D}" type="slidenum">
              <a:rPr lang="en-US" smtClean="0"/>
              <a:t>‹#›</a:t>
            </a:fld>
            <a:endParaRPr lang="en-US"/>
          </a:p>
        </p:txBody>
      </p:sp>
    </p:spTree>
    <p:extLst>
      <p:ext uri="{BB962C8B-B14F-4D97-AF65-F5344CB8AC3E}">
        <p14:creationId xmlns:p14="http://schemas.microsoft.com/office/powerpoint/2010/main" val="396433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71F829-4076-4175-8008-D74B97C93648}" type="datetimeFigureOut">
              <a:rPr lang="en-US" smtClean="0"/>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DE0BC8-3EC4-4BBA-9C65-FA97FFF1F52D}" type="slidenum">
              <a:rPr lang="en-US" smtClean="0"/>
              <a:t>‹#›</a:t>
            </a:fld>
            <a:endParaRPr lang="en-US"/>
          </a:p>
        </p:txBody>
      </p:sp>
    </p:spTree>
    <p:extLst>
      <p:ext uri="{BB962C8B-B14F-4D97-AF65-F5344CB8AC3E}">
        <p14:creationId xmlns:p14="http://schemas.microsoft.com/office/powerpoint/2010/main" val="256541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71F829-4076-4175-8008-D74B97C93648}" type="datetimeFigureOut">
              <a:rPr lang="en-US" smtClean="0"/>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DE0BC8-3EC4-4BBA-9C65-FA97FFF1F52D}" type="slidenum">
              <a:rPr lang="en-US" smtClean="0"/>
              <a:t>‹#›</a:t>
            </a:fld>
            <a:endParaRPr lang="en-US"/>
          </a:p>
        </p:txBody>
      </p:sp>
    </p:spTree>
    <p:extLst>
      <p:ext uri="{BB962C8B-B14F-4D97-AF65-F5344CB8AC3E}">
        <p14:creationId xmlns:p14="http://schemas.microsoft.com/office/powerpoint/2010/main" val="326555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1F829-4076-4175-8008-D74B97C93648}" type="datetimeFigureOut">
              <a:rPr lang="en-US" smtClean="0"/>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DE0BC8-3EC4-4BBA-9C65-FA97FFF1F52D}" type="slidenum">
              <a:rPr lang="en-US" smtClean="0"/>
              <a:t>‹#›</a:t>
            </a:fld>
            <a:endParaRPr lang="en-US"/>
          </a:p>
        </p:txBody>
      </p:sp>
    </p:spTree>
    <p:extLst>
      <p:ext uri="{BB962C8B-B14F-4D97-AF65-F5344CB8AC3E}">
        <p14:creationId xmlns:p14="http://schemas.microsoft.com/office/powerpoint/2010/main" val="147632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71F829-4076-4175-8008-D74B97C93648}"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E0BC8-3EC4-4BBA-9C65-FA97FFF1F52D}" type="slidenum">
              <a:rPr lang="en-US" smtClean="0"/>
              <a:t>‹#›</a:t>
            </a:fld>
            <a:endParaRPr lang="en-US"/>
          </a:p>
        </p:txBody>
      </p:sp>
    </p:spTree>
    <p:extLst>
      <p:ext uri="{BB962C8B-B14F-4D97-AF65-F5344CB8AC3E}">
        <p14:creationId xmlns:p14="http://schemas.microsoft.com/office/powerpoint/2010/main" val="229341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71F829-4076-4175-8008-D74B97C93648}"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E0BC8-3EC4-4BBA-9C65-FA97FFF1F52D}" type="slidenum">
              <a:rPr lang="en-US" smtClean="0"/>
              <a:t>‹#›</a:t>
            </a:fld>
            <a:endParaRPr lang="en-US"/>
          </a:p>
        </p:txBody>
      </p:sp>
    </p:spTree>
    <p:extLst>
      <p:ext uri="{BB962C8B-B14F-4D97-AF65-F5344CB8AC3E}">
        <p14:creationId xmlns:p14="http://schemas.microsoft.com/office/powerpoint/2010/main" val="284298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1F829-4076-4175-8008-D74B97C93648}" type="datetimeFigureOut">
              <a:rPr lang="en-US" smtClean="0"/>
              <a:t>10/14/2019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E0BC8-3EC4-4BBA-9C65-FA97FFF1F52D}" type="slidenum">
              <a:rPr lang="en-US" smtClean="0"/>
              <a:t>‹#›</a:t>
            </a:fld>
            <a:endParaRPr lang="en-US"/>
          </a:p>
        </p:txBody>
      </p:sp>
    </p:spTree>
    <p:extLst>
      <p:ext uri="{BB962C8B-B14F-4D97-AF65-F5344CB8AC3E}">
        <p14:creationId xmlns:p14="http://schemas.microsoft.com/office/powerpoint/2010/main" val="4284458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97417-2F49-4C69-A571-41AFE5CCABFF}" type="datetimeFigureOut">
              <a:rPr lang="en-US" smtClean="0"/>
              <a:t>10/14/2019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984CC-89BF-4B34-BC7F-C5A046BEB62D}" type="slidenum">
              <a:rPr lang="en-US" smtClean="0"/>
              <a:t>‹#›</a:t>
            </a:fld>
            <a:endParaRPr lang="en-US"/>
          </a:p>
        </p:txBody>
      </p:sp>
    </p:spTree>
    <p:extLst>
      <p:ext uri="{BB962C8B-B14F-4D97-AF65-F5344CB8AC3E}">
        <p14:creationId xmlns:p14="http://schemas.microsoft.com/office/powerpoint/2010/main" val="38818974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washingtonhhs.co1.qualtrics.com/jfe/preview/SV_6ytmtqBzpGqwUvz?Q_SurveyVersionID=current&amp;Q_CHL=preview"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1457" y="702416"/>
            <a:ext cx="7518400" cy="2387600"/>
          </a:xfrm>
        </p:spPr>
        <p:txBody>
          <a:bodyPr>
            <a:normAutofit/>
          </a:bodyPr>
          <a:lstStyle/>
          <a:p>
            <a:pPr algn="l"/>
            <a:r>
              <a:rPr lang="en-US" sz="4800" b="1" dirty="0"/>
              <a:t>Comprehensive Postvention Response: </a:t>
            </a:r>
            <a:r>
              <a:rPr lang="en-US" sz="4800" dirty="0"/>
              <a:t>Lessons Learned from Two Oregon Counties</a:t>
            </a:r>
          </a:p>
        </p:txBody>
      </p:sp>
      <p:sp>
        <p:nvSpPr>
          <p:cNvPr id="3" name="Subtitle 2"/>
          <p:cNvSpPr>
            <a:spLocks noGrp="1"/>
          </p:cNvSpPr>
          <p:nvPr>
            <p:ph type="subTitle" idx="1"/>
          </p:nvPr>
        </p:nvSpPr>
        <p:spPr>
          <a:xfrm>
            <a:off x="591457" y="3503155"/>
            <a:ext cx="9383486" cy="1655762"/>
          </a:xfrm>
        </p:spPr>
        <p:txBody>
          <a:bodyPr>
            <a:normAutofit/>
          </a:bodyPr>
          <a:lstStyle/>
          <a:p>
            <a:pPr algn="l"/>
            <a:r>
              <a:rPr lang="en-US" b="1" dirty="0"/>
              <a:t>Debra Darmata, MS </a:t>
            </a:r>
            <a:r>
              <a:rPr lang="en-US" dirty="0"/>
              <a:t>- Suicide Prevention Coordinator, Washington County</a:t>
            </a:r>
          </a:p>
          <a:p>
            <a:pPr algn="l"/>
            <a:r>
              <a:rPr lang="en-US" b="1" dirty="0"/>
              <a:t>Jeffrey Anderson, </a:t>
            </a:r>
            <a:r>
              <a:rPr lang="en-US" dirty="0"/>
              <a:t>Clackamas County</a:t>
            </a:r>
          </a:p>
        </p:txBody>
      </p:sp>
      <p:pic>
        <p:nvPicPr>
          <p:cNvPr id="6" name="Picture 5"/>
          <p:cNvPicPr>
            <a:picLocks noChangeAspect="1"/>
          </p:cNvPicPr>
          <p:nvPr/>
        </p:nvPicPr>
        <p:blipFill>
          <a:blip r:embed="rId3"/>
          <a:stretch>
            <a:fillRect/>
          </a:stretch>
        </p:blipFill>
        <p:spPr>
          <a:xfrm>
            <a:off x="7528056" y="4943061"/>
            <a:ext cx="3073683" cy="860760"/>
          </a:xfrm>
          <a:prstGeom prst="rect">
            <a:avLst/>
          </a:prstGeom>
        </p:spPr>
      </p:pic>
      <p:pic>
        <p:nvPicPr>
          <p:cNvPr id="10" name="Picture 9"/>
          <p:cNvPicPr>
            <a:picLocks noChangeAspect="1"/>
          </p:cNvPicPr>
          <p:nvPr/>
        </p:nvPicPr>
        <p:blipFill>
          <a:blip r:embed="rId4"/>
          <a:stretch>
            <a:fillRect/>
          </a:stretch>
        </p:blipFill>
        <p:spPr>
          <a:xfrm>
            <a:off x="893082" y="4625009"/>
            <a:ext cx="2115161" cy="1561409"/>
          </a:xfrm>
          <a:prstGeom prst="rect">
            <a:avLst/>
          </a:prstGeom>
        </p:spPr>
      </p:pic>
      <p:cxnSp>
        <p:nvCxnSpPr>
          <p:cNvPr id="12" name="Straight Connector 11"/>
          <p:cNvCxnSpPr/>
          <p:nvPr/>
        </p:nvCxnSpPr>
        <p:spPr>
          <a:xfrm>
            <a:off x="694267" y="3211936"/>
            <a:ext cx="8979422"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188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Crisis Team Postvention Staff will phone outreach to individuals and: </a:t>
            </a:r>
          </a:p>
          <a:p>
            <a:pPr marL="0" indent="0">
              <a:buNone/>
            </a:pPr>
            <a:endParaRPr lang="en-US" dirty="0"/>
          </a:p>
          <a:p>
            <a:pPr>
              <a:buClr>
                <a:schemeClr val="bg1">
                  <a:lumMod val="50000"/>
                </a:schemeClr>
              </a:buClr>
              <a:buFont typeface="Calibri" panose="020F0502020204030204" pitchFamily="34" charset="0"/>
              <a:buChar char="&gt;"/>
            </a:pPr>
            <a:r>
              <a:rPr lang="en-US" dirty="0"/>
              <a:t>Ask if there is any one else that they know of that could benefit from an outreach call from the Postvention Team</a:t>
            </a:r>
          </a:p>
          <a:p>
            <a:pPr>
              <a:buClr>
                <a:schemeClr val="bg1">
                  <a:lumMod val="50000"/>
                </a:schemeClr>
              </a:buClr>
              <a:buFont typeface="Calibri" panose="020F0502020204030204" pitchFamily="34" charset="0"/>
              <a:buChar char="&gt;"/>
            </a:pPr>
            <a:r>
              <a:rPr lang="en-US" dirty="0"/>
              <a:t>Ask for permission to contact them again in the near future to offer additional postvention supports. Dates such as anniversaries, graduation, yearbook release, birthdays and any other identified dates should be considered</a:t>
            </a:r>
          </a:p>
          <a:p>
            <a:pPr>
              <a:buClr>
                <a:schemeClr val="bg1">
                  <a:lumMod val="50000"/>
                </a:schemeClr>
              </a:buClr>
              <a:buFont typeface="Calibri" panose="020F0502020204030204" pitchFamily="34" charset="0"/>
              <a:buChar char="&gt;"/>
            </a:pPr>
            <a:r>
              <a:rPr lang="en-US" dirty="0"/>
              <a:t>Document in the electronic health record</a:t>
            </a:r>
          </a:p>
          <a:p>
            <a:pPr marL="0" indent="0">
              <a:buNone/>
            </a:pPr>
            <a:endParaRPr lang="en-US" dirty="0"/>
          </a:p>
        </p:txBody>
      </p:sp>
      <p:sp>
        <p:nvSpPr>
          <p:cNvPr id="6" name="Title 12"/>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Postvention Pathway </a:t>
            </a:r>
          </a:p>
        </p:txBody>
      </p:sp>
      <p:pic>
        <p:nvPicPr>
          <p:cNvPr id="7" name="Picture 6"/>
          <p:cNvPicPr>
            <a:picLocks noChangeAspect="1"/>
          </p:cNvPicPr>
          <p:nvPr/>
        </p:nvPicPr>
        <p:blipFill>
          <a:blip r:embed="rId3"/>
          <a:stretch>
            <a:fillRect/>
          </a:stretch>
        </p:blipFill>
        <p:spPr>
          <a:xfrm>
            <a:off x="10137499" y="230188"/>
            <a:ext cx="1920389" cy="467965"/>
          </a:xfrm>
          <a:prstGeom prst="rect">
            <a:avLst/>
          </a:prstGeom>
        </p:spPr>
      </p:pic>
      <p:cxnSp>
        <p:nvCxnSpPr>
          <p:cNvPr id="8" name="Straight Connector 7"/>
          <p:cNvCxnSpPr/>
          <p:nvPr/>
        </p:nvCxnSpPr>
        <p:spPr>
          <a:xfrm>
            <a:off x="838200" y="1633538"/>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6375400"/>
            <a:ext cx="12192000" cy="482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8871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Clr>
                <a:schemeClr val="bg1">
                  <a:lumMod val="50000"/>
                </a:schemeClr>
              </a:buClr>
              <a:buFont typeface="Calibri" panose="020F0502020204030204" pitchFamily="34" charset="0"/>
              <a:buChar char="&gt;"/>
            </a:pPr>
            <a:r>
              <a:rPr lang="en-US" dirty="0"/>
              <a:t>In some situations, the county of the deceased’s death is not the county of the deceased’s residency. </a:t>
            </a:r>
          </a:p>
          <a:p>
            <a:pPr>
              <a:buClr>
                <a:schemeClr val="bg1">
                  <a:lumMod val="50000"/>
                </a:schemeClr>
              </a:buClr>
              <a:buFont typeface="Calibri" panose="020F0502020204030204" pitchFamily="34" charset="0"/>
              <a:buChar char="&gt;"/>
            </a:pPr>
            <a:r>
              <a:rPr lang="en-US" dirty="0"/>
              <a:t>Memorandum Of Understanding (MOU) developed between Clackamas, Multnomah and Washington counties indicating that the LMHA County Designee in the county of residence is notified for the purpose of informing and mobilizing SB 561 postvention response to a death by suicide. </a:t>
            </a:r>
          </a:p>
          <a:p>
            <a:pPr>
              <a:buClr>
                <a:schemeClr val="bg1">
                  <a:lumMod val="50000"/>
                </a:schemeClr>
              </a:buClr>
              <a:buFont typeface="Calibri" panose="020F0502020204030204" pitchFamily="34" charset="0"/>
              <a:buChar char="&gt;"/>
            </a:pPr>
            <a:r>
              <a:rPr lang="en-US" dirty="0"/>
              <a:t>Before this agreement, no formal ability to communicate between these counties existed. </a:t>
            </a:r>
          </a:p>
        </p:txBody>
      </p:sp>
      <p:sp>
        <p:nvSpPr>
          <p:cNvPr id="6" name="Title 12"/>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Postvention Pathway </a:t>
            </a:r>
          </a:p>
        </p:txBody>
      </p:sp>
      <p:pic>
        <p:nvPicPr>
          <p:cNvPr id="7" name="Picture 6"/>
          <p:cNvPicPr>
            <a:picLocks noChangeAspect="1"/>
          </p:cNvPicPr>
          <p:nvPr/>
        </p:nvPicPr>
        <p:blipFill>
          <a:blip r:embed="rId3"/>
          <a:stretch>
            <a:fillRect/>
          </a:stretch>
        </p:blipFill>
        <p:spPr>
          <a:xfrm>
            <a:off x="10137499" y="230188"/>
            <a:ext cx="1920389" cy="467965"/>
          </a:xfrm>
          <a:prstGeom prst="rect">
            <a:avLst/>
          </a:prstGeom>
        </p:spPr>
      </p:pic>
      <p:cxnSp>
        <p:nvCxnSpPr>
          <p:cNvPr id="8" name="Straight Connector 7"/>
          <p:cNvCxnSpPr/>
          <p:nvPr/>
        </p:nvCxnSpPr>
        <p:spPr>
          <a:xfrm>
            <a:off x="838200" y="1633538"/>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6375400"/>
            <a:ext cx="12192000" cy="482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8319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rot="20677235">
            <a:off x="6868160" y="-102784"/>
            <a:ext cx="4318527" cy="3947307"/>
          </a:xfrm>
          <a:prstGeom prst="rect">
            <a:avLst/>
          </a:prstGeom>
        </p:spPr>
      </p:pic>
      <p:sp>
        <p:nvSpPr>
          <p:cNvPr id="2" name="Title 1"/>
          <p:cNvSpPr>
            <a:spLocks noGrp="1"/>
          </p:cNvSpPr>
          <p:nvPr>
            <p:ph type="title"/>
          </p:nvPr>
        </p:nvSpPr>
        <p:spPr/>
        <p:txBody>
          <a:bodyPr/>
          <a:lstStyle/>
          <a:p>
            <a:r>
              <a:rPr lang="en-US" dirty="0"/>
              <a:t>Washington County</a:t>
            </a:r>
          </a:p>
        </p:txBody>
      </p:sp>
      <p:sp>
        <p:nvSpPr>
          <p:cNvPr id="3" name="Text Placeholder 2"/>
          <p:cNvSpPr>
            <a:spLocks noGrp="1"/>
          </p:cNvSpPr>
          <p:nvPr>
            <p:ph type="body" idx="1"/>
          </p:nvPr>
        </p:nvSpPr>
        <p:spPr/>
        <p:txBody>
          <a:bodyPr/>
          <a:lstStyle/>
          <a:p>
            <a:r>
              <a:rPr lang="en-US" b="1" dirty="0"/>
              <a:t>Debra Darmata, MS </a:t>
            </a:r>
            <a:r>
              <a:rPr lang="en-US" dirty="0"/>
              <a:t>-</a:t>
            </a:r>
            <a:r>
              <a:rPr lang="en-US" b="1" dirty="0"/>
              <a:t> </a:t>
            </a:r>
            <a:r>
              <a:rPr lang="en-US" dirty="0"/>
              <a:t>Suicide Prevention Coordinator</a:t>
            </a:r>
          </a:p>
        </p:txBody>
      </p:sp>
      <p:cxnSp>
        <p:nvCxnSpPr>
          <p:cNvPr id="5" name="Straight Connector 4"/>
          <p:cNvCxnSpPr/>
          <p:nvPr/>
        </p:nvCxnSpPr>
        <p:spPr>
          <a:xfrm>
            <a:off x="831850" y="4545542"/>
            <a:ext cx="8979422"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10753194" y="5519208"/>
            <a:ext cx="1323975" cy="1228725"/>
          </a:xfrm>
          <a:prstGeom prst="rect">
            <a:avLst/>
          </a:prstGeom>
        </p:spPr>
      </p:pic>
    </p:spTree>
    <p:extLst>
      <p:ext uri="{BB962C8B-B14F-4D97-AF65-F5344CB8AC3E}">
        <p14:creationId xmlns:p14="http://schemas.microsoft.com/office/powerpoint/2010/main" val="3278692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3867"/>
            <a:ext cx="8991600" cy="1143000"/>
          </a:xfrm>
        </p:spPr>
        <p:txBody>
          <a:bodyPr>
            <a:normAutofit/>
          </a:bodyPr>
          <a:lstStyle/>
          <a:p>
            <a:r>
              <a:rPr lang="en-US" sz="3600" dirty="0"/>
              <a:t>Suicide prevention</a:t>
            </a:r>
          </a:p>
        </p:txBody>
      </p:sp>
      <p:graphicFrame>
        <p:nvGraphicFramePr>
          <p:cNvPr id="4" name="Diagram 3"/>
          <p:cNvGraphicFramePr/>
          <p:nvPr>
            <p:extLst/>
          </p:nvPr>
        </p:nvGraphicFramePr>
        <p:xfrm>
          <a:off x="1714500" y="1143000"/>
          <a:ext cx="8763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68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3736625"/>
            <a:ext cx="8458200" cy="3230563"/>
          </a:xfrm>
        </p:spPr>
        <p:txBody>
          <a:bodyPr>
            <a:normAutofit/>
          </a:bodyPr>
          <a:lstStyle/>
          <a:p>
            <a:pPr marL="0" indent="0" algn="ctr">
              <a:buNone/>
            </a:pPr>
            <a:r>
              <a:rPr lang="en-US" sz="2400" b="1" dirty="0"/>
              <a:t>Collaboration Formation</a:t>
            </a:r>
          </a:p>
          <a:p>
            <a:pPr algn="ctr"/>
            <a:r>
              <a:rPr lang="en-US" sz="1800" dirty="0"/>
              <a:t>all work for public Health</a:t>
            </a:r>
          </a:p>
          <a:p>
            <a:pPr algn="ctr"/>
            <a:r>
              <a:rPr lang="en-US" sz="1800" dirty="0"/>
              <a:t>all work in same building </a:t>
            </a:r>
          </a:p>
          <a:p>
            <a:pPr marL="0" indent="0" algn="ctr">
              <a:buNone/>
            </a:pPr>
            <a:endParaRPr lang="en-US" sz="1800" dirty="0"/>
          </a:p>
        </p:txBody>
      </p:sp>
      <p:sp>
        <p:nvSpPr>
          <p:cNvPr id="4" name="TextBox 3"/>
          <p:cNvSpPr txBox="1"/>
          <p:nvPr/>
        </p:nvSpPr>
        <p:spPr>
          <a:xfrm>
            <a:off x="2008909" y="1524584"/>
            <a:ext cx="2667000" cy="830997"/>
          </a:xfrm>
          <a:prstGeom prst="rect">
            <a:avLst/>
          </a:prstGeom>
          <a:noFill/>
        </p:spPr>
        <p:txBody>
          <a:bodyPr wrap="square" rtlCol="0">
            <a:spAutoFit/>
          </a:bodyPr>
          <a:lstStyle/>
          <a:p>
            <a:pPr algn="ctr"/>
            <a:r>
              <a:rPr lang="en-US" sz="2400" b="1" dirty="0">
                <a:ln/>
                <a:solidFill>
                  <a:srgbClr val="CCB400"/>
                </a:solidFill>
                <a:effectLst>
                  <a:outerShdw blurRad="38100" dist="19050" dir="2700000" algn="tl" rotWithShape="0">
                    <a:prstClr val="black">
                      <a:lumMod val="50000"/>
                      <a:alpha val="40000"/>
                    </a:prstClr>
                  </a:outerShdw>
                </a:effectLst>
                <a:latin typeface="Calibri"/>
              </a:rPr>
              <a:t>Epidemiologist (Epi)</a:t>
            </a:r>
            <a:r>
              <a:rPr lang="en-US" dirty="0">
                <a:solidFill>
                  <a:prstClr val="black"/>
                </a:solidFill>
                <a:latin typeface="Calibri"/>
              </a:rPr>
              <a:t> </a:t>
            </a:r>
          </a:p>
        </p:txBody>
      </p:sp>
      <p:sp>
        <p:nvSpPr>
          <p:cNvPr id="5" name="TextBox 4"/>
          <p:cNvSpPr txBox="1"/>
          <p:nvPr/>
        </p:nvSpPr>
        <p:spPr>
          <a:xfrm>
            <a:off x="7696200" y="1524583"/>
            <a:ext cx="2971800" cy="830997"/>
          </a:xfrm>
          <a:prstGeom prst="rect">
            <a:avLst/>
          </a:prstGeom>
          <a:noFill/>
        </p:spPr>
        <p:txBody>
          <a:bodyPr wrap="square" rtlCol="0">
            <a:spAutoFit/>
          </a:bodyPr>
          <a:lstStyle/>
          <a:p>
            <a:pPr algn="ctr"/>
            <a:r>
              <a:rPr lang="en-US" sz="2400" b="1" dirty="0">
                <a:ln/>
                <a:solidFill>
                  <a:srgbClr val="D16349"/>
                </a:solidFill>
                <a:effectLst>
                  <a:outerShdw blurRad="38100" dist="19050" dir="2700000" algn="tl" rotWithShape="0">
                    <a:prstClr val="black">
                      <a:lumMod val="50000"/>
                      <a:alpha val="40000"/>
                    </a:prstClr>
                  </a:outerShdw>
                </a:effectLst>
                <a:latin typeface="Calibri"/>
              </a:rPr>
              <a:t>Deputy Medical Examiner (DME)</a:t>
            </a:r>
          </a:p>
        </p:txBody>
      </p:sp>
      <p:sp>
        <p:nvSpPr>
          <p:cNvPr id="6" name="TextBox 5"/>
          <p:cNvSpPr txBox="1"/>
          <p:nvPr/>
        </p:nvSpPr>
        <p:spPr>
          <a:xfrm>
            <a:off x="5008548" y="1524583"/>
            <a:ext cx="2590800" cy="830997"/>
          </a:xfrm>
          <a:prstGeom prst="rect">
            <a:avLst/>
          </a:prstGeom>
          <a:noFill/>
        </p:spPr>
        <p:txBody>
          <a:bodyPr wrap="square" rtlCol="0">
            <a:spAutoFit/>
          </a:bodyPr>
          <a:lstStyle/>
          <a:p>
            <a:pPr algn="ctr"/>
            <a:r>
              <a:rPr lang="en-US" sz="2400" b="1" dirty="0">
                <a:ln/>
                <a:solidFill>
                  <a:srgbClr val="8C7B70"/>
                </a:solidFill>
                <a:effectLst>
                  <a:outerShdw blurRad="38100" dist="19050" dir="2700000" algn="tl" rotWithShape="0">
                    <a:prstClr val="black">
                      <a:lumMod val="50000"/>
                      <a:alpha val="40000"/>
                    </a:prstClr>
                  </a:outerShdw>
                </a:effectLst>
                <a:latin typeface="Calibri"/>
              </a:rPr>
              <a:t>Suicide Prevention Coordinator</a:t>
            </a:r>
          </a:p>
        </p:txBody>
      </p:sp>
      <p:sp>
        <p:nvSpPr>
          <p:cNvPr id="7" name="Right Arrow 6"/>
          <p:cNvSpPr/>
          <p:nvPr/>
        </p:nvSpPr>
        <p:spPr>
          <a:xfrm rot="8017846">
            <a:off x="7338939" y="277528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8" name="Down Arrow 7"/>
          <p:cNvSpPr/>
          <p:nvPr/>
        </p:nvSpPr>
        <p:spPr>
          <a:xfrm>
            <a:off x="6061632" y="2496310"/>
            <a:ext cx="484632" cy="978408"/>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9" name="Right Arrow 8"/>
          <p:cNvSpPr/>
          <p:nvPr/>
        </p:nvSpPr>
        <p:spPr>
          <a:xfrm rot="2971281">
            <a:off x="3684814" y="2743198"/>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Calibri"/>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4325112"/>
            <a:ext cx="2590800" cy="1943100"/>
          </a:xfrm>
          <a:prstGeom prst="rect">
            <a:avLst/>
          </a:prstGeom>
        </p:spPr>
      </p:pic>
      <p:pic>
        <p:nvPicPr>
          <p:cNvPr id="11" name="Picture 10" descr="059 (2).JPG"/>
          <p:cNvPicPr>
            <a:picLocks noChangeAspect="1"/>
          </p:cNvPicPr>
          <p:nvPr/>
        </p:nvPicPr>
        <p:blipFill rotWithShape="1">
          <a:blip r:embed="rId4" cstate="print">
            <a:extLst>
              <a:ext uri="{28A0092B-C50C-407E-A947-70E740481C1C}">
                <a14:useLocalDpi xmlns:a14="http://schemas.microsoft.com/office/drawing/2010/main" val="0"/>
              </a:ext>
            </a:extLst>
          </a:blip>
          <a:srcRect l="21692" t="2796" r="12082"/>
          <a:stretch/>
        </p:blipFill>
        <p:spPr>
          <a:xfrm>
            <a:off x="8534400" y="2621633"/>
            <a:ext cx="1905000" cy="2699242"/>
          </a:xfrm>
          <a:prstGeom prst="rect">
            <a:avLst/>
          </a:prstGeom>
        </p:spPr>
      </p:pic>
      <p:pic>
        <p:nvPicPr>
          <p:cNvPr id="12" name="Picture 11" descr="061 (3).JPG"/>
          <p:cNvPicPr>
            <a:picLocks noChangeAspect="1"/>
          </p:cNvPicPr>
          <p:nvPr/>
        </p:nvPicPr>
        <p:blipFill rotWithShape="1">
          <a:blip r:embed="rId5" cstate="print">
            <a:extLst>
              <a:ext uri="{28A0092B-C50C-407E-A947-70E740481C1C}">
                <a14:useLocalDpi xmlns:a14="http://schemas.microsoft.com/office/drawing/2010/main" val="0"/>
              </a:ext>
            </a:extLst>
          </a:blip>
          <a:srcRect l="20679" r="13379"/>
          <a:stretch/>
        </p:blipFill>
        <p:spPr>
          <a:xfrm>
            <a:off x="4844906" y="4970320"/>
            <a:ext cx="1291357" cy="1825238"/>
          </a:xfrm>
          <a:prstGeom prst="rect">
            <a:avLst/>
          </a:prstGeom>
        </p:spPr>
      </p:pic>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324401" y="5210711"/>
            <a:ext cx="2016686" cy="134445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5" name="Title 12"/>
          <p:cNvSpPr txBox="1">
            <a:spLocks/>
          </p:cNvSpPr>
          <p:nvPr/>
        </p:nvSpPr>
        <p:spPr>
          <a:xfrm>
            <a:off x="838200" y="365125"/>
            <a:ext cx="10515600" cy="96171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Three “Main Players”</a:t>
            </a:r>
          </a:p>
        </p:txBody>
      </p:sp>
      <p:cxnSp>
        <p:nvCxnSpPr>
          <p:cNvPr id="16" name="Straight Connector 15"/>
          <p:cNvCxnSpPr/>
          <p:nvPr/>
        </p:nvCxnSpPr>
        <p:spPr>
          <a:xfrm>
            <a:off x="838200" y="1390471"/>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7"/>
          <a:stretch>
            <a:fillRect/>
          </a:stretch>
        </p:blipFill>
        <p:spPr>
          <a:xfrm>
            <a:off x="11240874" y="33867"/>
            <a:ext cx="951126" cy="882700"/>
          </a:xfrm>
          <a:prstGeom prst="rect">
            <a:avLst/>
          </a:prstGeom>
        </p:spPr>
      </p:pic>
    </p:spTree>
    <p:extLst>
      <p:ext uri="{BB962C8B-B14F-4D97-AF65-F5344CB8AC3E}">
        <p14:creationId xmlns:p14="http://schemas.microsoft.com/office/powerpoint/2010/main" val="1791293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86951" y="500500"/>
            <a:ext cx="8153923" cy="589438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43256" y="170146"/>
            <a:ext cx="8991600" cy="1033624"/>
          </a:xfrm>
        </p:spPr>
        <p:txBody>
          <a:bodyPr>
            <a:normAutofit/>
          </a:bodyPr>
          <a:lstStyle/>
          <a:p>
            <a:pPr algn="l">
              <a:lnSpc>
                <a:spcPct val="90000"/>
              </a:lnSpc>
            </a:pPr>
            <a:r>
              <a:rPr lang="en-US" dirty="0"/>
              <a:t>System Overview</a:t>
            </a:r>
          </a:p>
        </p:txBody>
      </p:sp>
      <p:cxnSp>
        <p:nvCxnSpPr>
          <p:cNvPr id="6" name="Straight Connector 5"/>
          <p:cNvCxnSpPr/>
          <p:nvPr/>
        </p:nvCxnSpPr>
        <p:spPr>
          <a:xfrm>
            <a:off x="143256" y="1203770"/>
            <a:ext cx="4477512"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stretch>
            <a:fillRect/>
          </a:stretch>
        </p:blipFill>
        <p:spPr>
          <a:xfrm>
            <a:off x="11240874" y="33867"/>
            <a:ext cx="951126" cy="882700"/>
          </a:xfrm>
          <a:prstGeom prst="rect">
            <a:avLst/>
          </a:prstGeom>
        </p:spPr>
      </p:pic>
      <p:pic>
        <p:nvPicPr>
          <p:cNvPr id="10" name="Picture 9"/>
          <p:cNvPicPr>
            <a:picLocks noChangeAspect="1"/>
          </p:cNvPicPr>
          <p:nvPr/>
        </p:nvPicPr>
        <p:blipFill>
          <a:blip r:embed="rId4"/>
          <a:stretch>
            <a:fillRect/>
          </a:stretch>
        </p:blipFill>
        <p:spPr>
          <a:xfrm>
            <a:off x="11240874" y="33867"/>
            <a:ext cx="951126" cy="882700"/>
          </a:xfrm>
          <a:prstGeom prst="rect">
            <a:avLst/>
          </a:prstGeom>
        </p:spPr>
      </p:pic>
      <p:sp>
        <p:nvSpPr>
          <p:cNvPr id="11" name="Rectangle 10"/>
          <p:cNvSpPr/>
          <p:nvPr/>
        </p:nvSpPr>
        <p:spPr>
          <a:xfrm>
            <a:off x="0" y="6375400"/>
            <a:ext cx="12192000" cy="482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1035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289" y="1752600"/>
            <a:ext cx="4486656" cy="4525963"/>
          </a:xfrm>
        </p:spPr>
        <p:txBody>
          <a:bodyPr>
            <a:normAutofit fontScale="92500" lnSpcReduction="10000"/>
          </a:bodyPr>
          <a:lstStyle/>
          <a:p>
            <a:pPr>
              <a:buClr>
                <a:schemeClr val="bg1">
                  <a:lumMod val="50000"/>
                </a:schemeClr>
              </a:buClr>
              <a:buFont typeface="Calibri" panose="020F0502020204030204" pitchFamily="34" charset="0"/>
              <a:buChar char="&gt;"/>
            </a:pPr>
            <a:r>
              <a:rPr lang="en-US" sz="3000" dirty="0"/>
              <a:t>Typical Duties of any DME</a:t>
            </a:r>
          </a:p>
          <a:p>
            <a:pPr>
              <a:buClr>
                <a:schemeClr val="bg1">
                  <a:lumMod val="50000"/>
                </a:schemeClr>
              </a:buClr>
              <a:buFont typeface="Calibri" panose="020F0502020204030204" pitchFamily="34" charset="0"/>
              <a:buChar char="&gt;"/>
            </a:pPr>
            <a:r>
              <a:rPr lang="en-US" sz="3000" dirty="0"/>
              <a:t>In addition to: </a:t>
            </a:r>
          </a:p>
          <a:p>
            <a:pPr lvl="1">
              <a:buClr>
                <a:schemeClr val="bg1">
                  <a:lumMod val="50000"/>
                </a:schemeClr>
              </a:buClr>
              <a:buFont typeface="Calibri" panose="020F0502020204030204" pitchFamily="34" charset="0"/>
              <a:buChar char="&gt;"/>
            </a:pPr>
            <a:r>
              <a:rPr lang="en-US" sz="2400" dirty="0"/>
              <a:t>Pamphlet</a:t>
            </a:r>
          </a:p>
          <a:p>
            <a:pPr lvl="1">
              <a:buClr>
                <a:schemeClr val="bg1">
                  <a:lumMod val="50000"/>
                </a:schemeClr>
              </a:buClr>
              <a:buFont typeface="Calibri" panose="020F0502020204030204" pitchFamily="34" charset="0"/>
              <a:buChar char="&gt;"/>
            </a:pPr>
            <a:r>
              <a:rPr lang="en-US" sz="2400" dirty="0"/>
              <a:t>CRAP Form completed within 24 hours and entered into the WC Suicide Risk Factor Surveillance System</a:t>
            </a:r>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                       </a:t>
            </a:r>
            <a:r>
              <a:rPr lang="en-US" dirty="0"/>
              <a:t>       </a:t>
            </a:r>
          </a:p>
        </p:txBody>
      </p:sp>
      <p:pic>
        <p:nvPicPr>
          <p:cNvPr id="4" name="Picture 2" descr="C:\Users\KimberlyR\Desktop\CRAPpic.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8776" y="2133600"/>
            <a:ext cx="27432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rotWithShape="1">
          <a:blip r:embed="rId5">
            <a:extLst>
              <a:ext uri="{28A0092B-C50C-407E-A947-70E740481C1C}">
                <a14:useLocalDpi xmlns:a14="http://schemas.microsoft.com/office/drawing/2010/main" val="0"/>
              </a:ext>
            </a:extLst>
          </a:blip>
          <a:srcRect l="58173" t="16240" r="25481" b="14529"/>
          <a:stretch/>
        </p:blipFill>
        <p:spPr bwMode="auto">
          <a:xfrm>
            <a:off x="9265920" y="1752600"/>
            <a:ext cx="2133600" cy="4267200"/>
          </a:xfrm>
          <a:prstGeom prst="rect">
            <a:avLst/>
          </a:prstGeom>
          <a:ln w="3175">
            <a:solidFill>
              <a:schemeClr val="tx1"/>
            </a:solidFill>
          </a:ln>
          <a:extLst>
            <a:ext uri="{53640926-AAD7-44D8-BBD7-CCE9431645EC}">
              <a14:shadowObscured xmlns:a14="http://schemas.microsoft.com/office/drawing/2010/main"/>
            </a:ext>
          </a:extLst>
        </p:spPr>
      </p:pic>
      <p:sp>
        <p:nvSpPr>
          <p:cNvPr id="8" name="Title 12"/>
          <p:cNvSpPr txBox="1">
            <a:spLocks/>
          </p:cNvSpPr>
          <p:nvPr/>
        </p:nvSpPr>
        <p:spPr>
          <a:xfrm>
            <a:off x="838200" y="365126"/>
            <a:ext cx="10515600" cy="95788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At Time of Death Investigation</a:t>
            </a:r>
          </a:p>
        </p:txBody>
      </p:sp>
      <p:cxnSp>
        <p:nvCxnSpPr>
          <p:cNvPr id="9" name="Straight Connector 8"/>
          <p:cNvCxnSpPr/>
          <p:nvPr/>
        </p:nvCxnSpPr>
        <p:spPr>
          <a:xfrm>
            <a:off x="838200" y="1390471"/>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6"/>
          <a:stretch>
            <a:fillRect/>
          </a:stretch>
        </p:blipFill>
        <p:spPr>
          <a:xfrm>
            <a:off x="11240874" y="33867"/>
            <a:ext cx="951126" cy="882700"/>
          </a:xfrm>
          <a:prstGeom prst="rect">
            <a:avLst/>
          </a:prstGeom>
        </p:spPr>
      </p:pic>
      <p:sp>
        <p:nvSpPr>
          <p:cNvPr id="11" name="Rectangle 10"/>
          <p:cNvSpPr/>
          <p:nvPr/>
        </p:nvSpPr>
        <p:spPr>
          <a:xfrm>
            <a:off x="0" y="6375400"/>
            <a:ext cx="12192000" cy="482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69008" y="6513539"/>
            <a:ext cx="7910820" cy="276999"/>
          </a:xfrm>
          <a:prstGeom prst="rect">
            <a:avLst/>
          </a:prstGeom>
          <a:noFill/>
        </p:spPr>
        <p:txBody>
          <a:bodyPr wrap="none" rtlCol="0">
            <a:spAutoFit/>
          </a:bodyPr>
          <a:lstStyle/>
          <a:p>
            <a:r>
              <a:rPr lang="en-US" sz="1200" dirty="0">
                <a:solidFill>
                  <a:prstClr val="black"/>
                </a:solidFill>
                <a:latin typeface="Calibri"/>
              </a:rPr>
              <a:t>https://washingtonhhs.co1.qualtrics.com/jfe/preview/SV_6ytmtqBzpGqwUvz?Q_SurveyVersionID=current&amp;Q_CHL=preview</a:t>
            </a:r>
          </a:p>
        </p:txBody>
      </p:sp>
    </p:spTree>
    <p:extLst>
      <p:ext uri="{BB962C8B-B14F-4D97-AF65-F5344CB8AC3E}">
        <p14:creationId xmlns:p14="http://schemas.microsoft.com/office/powerpoint/2010/main" val="2187470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2800" dirty="0"/>
              <a:t>Six months after death next of kin receives a letter from the DME asking to sign permissions to share information to the SFRB from the following:</a:t>
            </a:r>
          </a:p>
          <a:p>
            <a:pPr marL="0" indent="0">
              <a:buNone/>
            </a:pPr>
            <a:endParaRPr lang="en-US" sz="1500" dirty="0"/>
          </a:p>
          <a:p>
            <a:pPr>
              <a:lnSpc>
                <a:spcPct val="90000"/>
              </a:lnSpc>
              <a:buClr>
                <a:schemeClr val="bg1">
                  <a:lumMod val="50000"/>
                </a:schemeClr>
              </a:buClr>
              <a:buFont typeface="Calibri" panose="020F0502020204030204" pitchFamily="34" charset="0"/>
              <a:buChar char="&gt;"/>
            </a:pPr>
            <a:r>
              <a:rPr lang="en-US" sz="2200" dirty="0"/>
              <a:t>Washington County Departments and Programs</a:t>
            </a:r>
          </a:p>
          <a:p>
            <a:pPr>
              <a:lnSpc>
                <a:spcPct val="90000"/>
              </a:lnSpc>
              <a:buClr>
                <a:schemeClr val="bg1">
                  <a:lumMod val="50000"/>
                </a:schemeClr>
              </a:buClr>
              <a:buFont typeface="Calibri" panose="020F0502020204030204" pitchFamily="34" charset="0"/>
              <a:buChar char="&gt;"/>
            </a:pPr>
            <a:r>
              <a:rPr lang="en-US" sz="2200" dirty="0"/>
              <a:t>Washington County District Attorney’s Office</a:t>
            </a:r>
          </a:p>
          <a:p>
            <a:pPr>
              <a:lnSpc>
                <a:spcPct val="90000"/>
              </a:lnSpc>
              <a:buClr>
                <a:schemeClr val="bg1">
                  <a:lumMod val="50000"/>
                </a:schemeClr>
              </a:buClr>
              <a:buFont typeface="Calibri" panose="020F0502020204030204" pitchFamily="34" charset="0"/>
              <a:buChar char="&gt;"/>
            </a:pPr>
            <a:r>
              <a:rPr lang="en-US" sz="2200" dirty="0"/>
              <a:t>State of Oregon Department of Human Services Departments and Programs</a:t>
            </a:r>
          </a:p>
          <a:p>
            <a:pPr>
              <a:lnSpc>
                <a:spcPct val="90000"/>
              </a:lnSpc>
              <a:buClr>
                <a:schemeClr val="bg1">
                  <a:lumMod val="50000"/>
                </a:schemeClr>
              </a:buClr>
              <a:buFont typeface="Calibri" panose="020F0502020204030204" pitchFamily="34" charset="0"/>
              <a:buChar char="&gt;"/>
            </a:pPr>
            <a:r>
              <a:rPr lang="en-US" sz="2200" dirty="0"/>
              <a:t>Law enforcement (Federal, State, Local) Departments and Programs</a:t>
            </a:r>
          </a:p>
          <a:p>
            <a:pPr>
              <a:lnSpc>
                <a:spcPct val="90000"/>
              </a:lnSpc>
              <a:buClr>
                <a:schemeClr val="bg1">
                  <a:lumMod val="50000"/>
                </a:schemeClr>
              </a:buClr>
              <a:buFont typeface="Calibri" panose="020F0502020204030204" pitchFamily="34" charset="0"/>
              <a:buChar char="&gt;"/>
            </a:pPr>
            <a:r>
              <a:rPr lang="en-US" sz="2200" dirty="0"/>
              <a:t>Veterans Administration and Veterans Services</a:t>
            </a:r>
          </a:p>
          <a:p>
            <a:pPr>
              <a:lnSpc>
                <a:spcPct val="90000"/>
              </a:lnSpc>
              <a:buClr>
                <a:schemeClr val="bg1">
                  <a:lumMod val="50000"/>
                </a:schemeClr>
              </a:buClr>
              <a:buFont typeface="Calibri" panose="020F0502020204030204" pitchFamily="34" charset="0"/>
              <a:buChar char="&gt;"/>
            </a:pPr>
            <a:r>
              <a:rPr lang="en-US" sz="2200" dirty="0"/>
              <a:t>Healthcare representatives (Hospitals, Providers, Coordinated Care Organizations)</a:t>
            </a:r>
          </a:p>
          <a:p>
            <a:pPr>
              <a:lnSpc>
                <a:spcPct val="90000"/>
              </a:lnSpc>
              <a:buClr>
                <a:schemeClr val="bg1">
                  <a:lumMod val="50000"/>
                </a:schemeClr>
              </a:buClr>
              <a:buFont typeface="Calibri" panose="020F0502020204030204" pitchFamily="34" charset="0"/>
              <a:buChar char="&gt;"/>
            </a:pPr>
            <a:r>
              <a:rPr lang="en-US" sz="2200" dirty="0"/>
              <a:t>Mental health representatives (Hospitals, Providers, CCO’s, NAMI)</a:t>
            </a:r>
          </a:p>
          <a:p>
            <a:pPr>
              <a:lnSpc>
                <a:spcPct val="90000"/>
              </a:lnSpc>
              <a:buClr>
                <a:schemeClr val="bg1">
                  <a:lumMod val="50000"/>
                </a:schemeClr>
              </a:buClr>
              <a:buFont typeface="Calibri" panose="020F0502020204030204" pitchFamily="34" charset="0"/>
              <a:buChar char="&gt;"/>
            </a:pPr>
            <a:r>
              <a:rPr lang="en-US" sz="2200" dirty="0"/>
              <a:t>Local and Na􀆟</a:t>
            </a:r>
            <a:r>
              <a:rPr lang="en-US" sz="2200" dirty="0" err="1"/>
              <a:t>onal</a:t>
            </a:r>
            <a:r>
              <a:rPr lang="en-US" sz="2200" dirty="0"/>
              <a:t> Crisis Line representatives</a:t>
            </a:r>
          </a:p>
          <a:p>
            <a:pPr>
              <a:lnSpc>
                <a:spcPct val="90000"/>
              </a:lnSpc>
              <a:buClr>
                <a:schemeClr val="bg1">
                  <a:lumMod val="50000"/>
                </a:schemeClr>
              </a:buClr>
              <a:buFont typeface="Calibri" panose="020F0502020204030204" pitchFamily="34" charset="0"/>
              <a:buChar char="&gt;"/>
            </a:pPr>
            <a:r>
              <a:rPr lang="en-US" sz="2200" dirty="0"/>
              <a:t>Faith Community representatives</a:t>
            </a:r>
          </a:p>
          <a:p>
            <a:pPr>
              <a:lnSpc>
                <a:spcPct val="90000"/>
              </a:lnSpc>
              <a:buClr>
                <a:schemeClr val="bg1">
                  <a:lumMod val="50000"/>
                </a:schemeClr>
              </a:buClr>
              <a:buFont typeface="Calibri" panose="020F0502020204030204" pitchFamily="34" charset="0"/>
              <a:buChar char="&gt;"/>
            </a:pPr>
            <a:r>
              <a:rPr lang="en-US" sz="2200" dirty="0"/>
              <a:t>Education, School District, College/University representatives</a:t>
            </a:r>
          </a:p>
          <a:p>
            <a:pPr>
              <a:buFont typeface="Wingdings" panose="05000000000000000000" pitchFamily="2" charset="2"/>
              <a:buChar char="ü"/>
            </a:pPr>
            <a:endParaRPr lang="en-US" sz="2000" dirty="0"/>
          </a:p>
        </p:txBody>
      </p:sp>
      <p:sp>
        <p:nvSpPr>
          <p:cNvPr id="4" name="Title 12"/>
          <p:cNvSpPr txBox="1">
            <a:spLocks/>
          </p:cNvSpPr>
          <p:nvPr/>
        </p:nvSpPr>
        <p:spPr>
          <a:xfrm>
            <a:off x="838200" y="365126"/>
            <a:ext cx="10515600" cy="95788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Suicide Fatality Review</a:t>
            </a:r>
          </a:p>
        </p:txBody>
      </p:sp>
      <p:cxnSp>
        <p:nvCxnSpPr>
          <p:cNvPr id="5" name="Straight Connector 4"/>
          <p:cNvCxnSpPr/>
          <p:nvPr/>
        </p:nvCxnSpPr>
        <p:spPr>
          <a:xfrm>
            <a:off x="838200" y="1390471"/>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11240874" y="33867"/>
            <a:ext cx="951126" cy="882700"/>
          </a:xfrm>
          <a:prstGeom prst="rect">
            <a:avLst/>
          </a:prstGeom>
        </p:spPr>
      </p:pic>
      <p:sp>
        <p:nvSpPr>
          <p:cNvPr id="7" name="Rectangle 6"/>
          <p:cNvSpPr/>
          <p:nvPr/>
        </p:nvSpPr>
        <p:spPr>
          <a:xfrm>
            <a:off x="0" y="6375400"/>
            <a:ext cx="12192000" cy="482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498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08126"/>
            <a:ext cx="10972800" cy="4624450"/>
          </a:xfrm>
        </p:spPr>
        <p:txBody>
          <a:bodyPr>
            <a:noAutofit/>
          </a:bodyPr>
          <a:lstStyle/>
          <a:p>
            <a:pPr marL="342900" lvl="1" indent="-342900">
              <a:spcAft>
                <a:spcPts val="600"/>
              </a:spcAft>
              <a:buClr>
                <a:schemeClr val="bg1">
                  <a:lumMod val="50000"/>
                </a:schemeClr>
              </a:buClr>
              <a:buFont typeface="Calibri" panose="020F0502020204030204" pitchFamily="34" charset="0"/>
              <a:buChar char="&gt;"/>
            </a:pPr>
            <a:r>
              <a:rPr lang="en-US" sz="2400" dirty="0"/>
              <a:t>Meeting structure</a:t>
            </a:r>
          </a:p>
          <a:p>
            <a:pPr marL="742950" lvl="2" indent="-342900">
              <a:spcAft>
                <a:spcPts val="600"/>
              </a:spcAft>
              <a:buClr>
                <a:schemeClr val="bg1">
                  <a:lumMod val="50000"/>
                </a:schemeClr>
              </a:buClr>
              <a:buFont typeface="Calibri" panose="020F0502020204030204" pitchFamily="34" charset="0"/>
              <a:buChar char="&gt;"/>
            </a:pPr>
            <a:r>
              <a:rPr lang="en-US" sz="1800" dirty="0"/>
              <a:t>Meets four times yearly for two hours </a:t>
            </a:r>
          </a:p>
          <a:p>
            <a:pPr marL="742950" lvl="2" indent="-342900">
              <a:spcAft>
                <a:spcPts val="600"/>
              </a:spcAft>
              <a:buClr>
                <a:schemeClr val="bg1">
                  <a:lumMod val="50000"/>
                </a:schemeClr>
              </a:buClr>
              <a:buFont typeface="Calibri" panose="020F0502020204030204" pitchFamily="34" charset="0"/>
              <a:buChar char="&gt;"/>
            </a:pPr>
            <a:r>
              <a:rPr lang="en-US" sz="1800" dirty="0"/>
              <a:t>Max of 5 cases reviewed per session</a:t>
            </a:r>
          </a:p>
          <a:p>
            <a:pPr marL="742950" lvl="2" indent="-342900">
              <a:spcAft>
                <a:spcPts val="600"/>
              </a:spcAft>
              <a:buClr>
                <a:schemeClr val="bg1">
                  <a:lumMod val="50000"/>
                </a:schemeClr>
              </a:buClr>
              <a:buFont typeface="Calibri" panose="020F0502020204030204" pitchFamily="34" charset="0"/>
              <a:buChar char="&gt;"/>
            </a:pPr>
            <a:r>
              <a:rPr lang="en-US" sz="1800" dirty="0"/>
              <a:t>Prior to each review, team members sent case files and CRAP form</a:t>
            </a:r>
          </a:p>
          <a:p>
            <a:pPr marL="342900" lvl="1" indent="-342900">
              <a:spcAft>
                <a:spcPts val="600"/>
              </a:spcAft>
              <a:buClr>
                <a:schemeClr val="bg1">
                  <a:lumMod val="50000"/>
                </a:schemeClr>
              </a:buClr>
              <a:buFont typeface="Calibri" panose="020F0502020204030204" pitchFamily="34" charset="0"/>
              <a:buChar char="&gt;"/>
            </a:pPr>
            <a:r>
              <a:rPr lang="en-US" sz="2400" dirty="0"/>
              <a:t>Case review procedure</a:t>
            </a:r>
          </a:p>
          <a:p>
            <a:pPr lvl="1">
              <a:spcAft>
                <a:spcPts val="600"/>
              </a:spcAft>
              <a:buClr>
                <a:schemeClr val="bg1">
                  <a:lumMod val="50000"/>
                </a:schemeClr>
              </a:buClr>
              <a:buFont typeface="Calibri" panose="020F0502020204030204" pitchFamily="34" charset="0"/>
              <a:buChar char="&gt;"/>
            </a:pPr>
            <a:r>
              <a:rPr lang="en-US" sz="1800" dirty="0"/>
              <a:t>DME reviews case file</a:t>
            </a:r>
          </a:p>
          <a:p>
            <a:pPr lvl="1">
              <a:spcAft>
                <a:spcPts val="600"/>
              </a:spcAft>
              <a:buClr>
                <a:schemeClr val="bg1">
                  <a:lumMod val="50000"/>
                </a:schemeClr>
              </a:buClr>
              <a:buFont typeface="Calibri" panose="020F0502020204030204" pitchFamily="34" charset="0"/>
              <a:buChar char="&gt;"/>
            </a:pPr>
            <a:r>
              <a:rPr lang="en-US" sz="1800" dirty="0"/>
              <a:t>Team members share their own case-specific information </a:t>
            </a:r>
          </a:p>
          <a:p>
            <a:pPr lvl="1">
              <a:spcAft>
                <a:spcPts val="600"/>
              </a:spcAft>
              <a:buClr>
                <a:schemeClr val="bg1">
                  <a:lumMod val="50000"/>
                </a:schemeClr>
              </a:buClr>
              <a:buFont typeface="Calibri" panose="020F0502020204030204" pitchFamily="34" charset="0"/>
              <a:buChar char="&gt;"/>
            </a:pPr>
            <a:r>
              <a:rPr lang="en-US" sz="1800" dirty="0"/>
              <a:t>Clarifying questions</a:t>
            </a:r>
          </a:p>
          <a:p>
            <a:pPr lvl="1">
              <a:spcAft>
                <a:spcPts val="600"/>
              </a:spcAft>
              <a:buClr>
                <a:schemeClr val="bg1">
                  <a:lumMod val="50000"/>
                </a:schemeClr>
              </a:buClr>
              <a:buFont typeface="Calibri" panose="020F0502020204030204" pitchFamily="34" charset="0"/>
              <a:buChar char="&gt;"/>
            </a:pPr>
            <a:r>
              <a:rPr lang="en-US" sz="1800" dirty="0"/>
              <a:t>Protective and Risk Factors Modular Approach</a:t>
            </a:r>
          </a:p>
          <a:p>
            <a:pPr lvl="2">
              <a:spcAft>
                <a:spcPts val="600"/>
              </a:spcAft>
              <a:buClr>
                <a:schemeClr val="bg1">
                  <a:lumMod val="50000"/>
                </a:schemeClr>
              </a:buClr>
              <a:buFont typeface="Calibri" panose="020F0502020204030204" pitchFamily="34" charset="0"/>
              <a:buChar char="&gt;"/>
            </a:pPr>
            <a:r>
              <a:rPr lang="en-US" sz="1800" dirty="0"/>
              <a:t>RAID team member collects data during meeting</a:t>
            </a:r>
          </a:p>
          <a:p>
            <a:pPr lvl="2">
              <a:spcAft>
                <a:spcPts val="600"/>
              </a:spcAft>
              <a:buClr>
                <a:schemeClr val="bg1">
                  <a:lumMod val="50000"/>
                </a:schemeClr>
              </a:buClr>
              <a:buFont typeface="Calibri" panose="020F0502020204030204" pitchFamily="34" charset="0"/>
              <a:buChar char="&gt;"/>
            </a:pPr>
            <a:r>
              <a:rPr lang="en-US" sz="1800" dirty="0"/>
              <a:t>Suicide Prevention Coordinator records all recommendations </a:t>
            </a:r>
          </a:p>
          <a:p>
            <a:pPr lvl="1">
              <a:spcAft>
                <a:spcPts val="600"/>
              </a:spcAft>
              <a:buClr>
                <a:schemeClr val="bg1">
                  <a:lumMod val="50000"/>
                </a:schemeClr>
              </a:buClr>
              <a:buFont typeface="Calibri" panose="020F0502020204030204" pitchFamily="34" charset="0"/>
              <a:buChar char="&gt;"/>
            </a:pPr>
            <a:r>
              <a:rPr lang="en-US" sz="1800" dirty="0"/>
              <a:t>Self care</a:t>
            </a:r>
          </a:p>
        </p:txBody>
      </p:sp>
      <p:sp>
        <p:nvSpPr>
          <p:cNvPr id="4" name="Title 12"/>
          <p:cNvSpPr txBox="1">
            <a:spLocks/>
          </p:cNvSpPr>
          <p:nvPr/>
        </p:nvSpPr>
        <p:spPr>
          <a:xfrm>
            <a:off x="838200" y="365126"/>
            <a:ext cx="10515600" cy="95788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SFR Meeting</a:t>
            </a:r>
          </a:p>
        </p:txBody>
      </p:sp>
      <p:cxnSp>
        <p:nvCxnSpPr>
          <p:cNvPr id="5" name="Straight Connector 4"/>
          <p:cNvCxnSpPr/>
          <p:nvPr/>
        </p:nvCxnSpPr>
        <p:spPr>
          <a:xfrm>
            <a:off x="838200" y="1390471"/>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11240874" y="33867"/>
            <a:ext cx="951126" cy="882700"/>
          </a:xfrm>
          <a:prstGeom prst="rect">
            <a:avLst/>
          </a:prstGeom>
        </p:spPr>
      </p:pic>
      <p:sp>
        <p:nvSpPr>
          <p:cNvPr id="9" name="Rectangle 8"/>
          <p:cNvSpPr/>
          <p:nvPr/>
        </p:nvSpPr>
        <p:spPr>
          <a:xfrm>
            <a:off x="0" y="6583680"/>
            <a:ext cx="12192000" cy="2743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452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Washington County</a:t>
            </a:r>
          </a:p>
        </p:txBody>
      </p:sp>
      <p:sp>
        <p:nvSpPr>
          <p:cNvPr id="4" name="Content Placeholder 3"/>
          <p:cNvSpPr>
            <a:spLocks noGrp="1"/>
          </p:cNvSpPr>
          <p:nvPr>
            <p:ph sz="half" idx="2"/>
          </p:nvPr>
        </p:nvSpPr>
        <p:spPr>
          <a:xfrm>
            <a:off x="609600" y="2223643"/>
            <a:ext cx="5386917" cy="3951288"/>
          </a:xfrm>
        </p:spPr>
        <p:txBody>
          <a:bodyPr>
            <a:normAutofit fontScale="40000" lnSpcReduction="20000"/>
          </a:bodyPr>
          <a:lstStyle/>
          <a:p>
            <a:pPr marL="114300" indent="0">
              <a:spcAft>
                <a:spcPts val="600"/>
              </a:spcAft>
              <a:buNone/>
            </a:pPr>
            <a:r>
              <a:rPr lang="en-US" sz="4400" dirty="0"/>
              <a:t>RAID (Epidemiology)</a:t>
            </a:r>
          </a:p>
          <a:p>
            <a:pPr marL="114300" indent="0">
              <a:spcAft>
                <a:spcPts val="600"/>
              </a:spcAft>
              <a:buNone/>
            </a:pPr>
            <a:r>
              <a:rPr lang="en-US" sz="4400" dirty="0"/>
              <a:t>Emergency Medical Services</a:t>
            </a:r>
          </a:p>
          <a:p>
            <a:pPr marL="114300" indent="0">
              <a:spcAft>
                <a:spcPts val="600"/>
              </a:spcAft>
              <a:buNone/>
            </a:pPr>
            <a:r>
              <a:rPr lang="en-US" sz="4400" dirty="0"/>
              <a:t>Medical Examiners</a:t>
            </a:r>
          </a:p>
          <a:p>
            <a:pPr marL="114300" indent="0">
              <a:spcAft>
                <a:spcPts val="600"/>
              </a:spcAft>
              <a:buNone/>
            </a:pPr>
            <a:r>
              <a:rPr lang="en-US" sz="4400" dirty="0"/>
              <a:t>Mental Health </a:t>
            </a:r>
          </a:p>
          <a:p>
            <a:pPr marL="114300" indent="0">
              <a:spcAft>
                <a:spcPts val="600"/>
              </a:spcAft>
              <a:buNone/>
            </a:pPr>
            <a:r>
              <a:rPr lang="en-US" sz="4400" dirty="0"/>
              <a:t>Developmental Disabilities</a:t>
            </a:r>
          </a:p>
          <a:p>
            <a:pPr marL="114300" indent="0">
              <a:spcAft>
                <a:spcPts val="600"/>
              </a:spcAft>
              <a:buNone/>
            </a:pPr>
            <a:r>
              <a:rPr lang="en-US" sz="4400" dirty="0"/>
              <a:t>Commitment Team</a:t>
            </a:r>
          </a:p>
          <a:p>
            <a:pPr marL="114300" indent="0">
              <a:spcAft>
                <a:spcPts val="600"/>
              </a:spcAft>
              <a:buNone/>
            </a:pPr>
            <a:r>
              <a:rPr lang="en-US" sz="4400" dirty="0"/>
              <a:t>Sherriff's Office</a:t>
            </a:r>
          </a:p>
          <a:p>
            <a:pPr marL="114300" indent="0">
              <a:spcAft>
                <a:spcPts val="600"/>
              </a:spcAft>
              <a:buNone/>
            </a:pPr>
            <a:r>
              <a:rPr lang="en-US" sz="4400" dirty="0"/>
              <a:t>District Attorney’s Office </a:t>
            </a:r>
          </a:p>
          <a:p>
            <a:pPr marL="114300" indent="0">
              <a:spcAft>
                <a:spcPts val="600"/>
              </a:spcAft>
              <a:buNone/>
            </a:pPr>
            <a:r>
              <a:rPr lang="en-US" sz="4400" dirty="0"/>
              <a:t>Disability and Veteran Services</a:t>
            </a:r>
          </a:p>
          <a:p>
            <a:pPr marL="114300" indent="0">
              <a:spcAft>
                <a:spcPts val="600"/>
              </a:spcAft>
              <a:buNone/>
            </a:pPr>
            <a:r>
              <a:rPr lang="en-US" sz="4400" dirty="0"/>
              <a:t>HEPP</a:t>
            </a:r>
          </a:p>
          <a:p>
            <a:endParaRPr lang="en-US" dirty="0"/>
          </a:p>
        </p:txBody>
      </p:sp>
      <p:sp>
        <p:nvSpPr>
          <p:cNvPr id="5" name="Text Placeholder 4"/>
          <p:cNvSpPr>
            <a:spLocks noGrp="1"/>
          </p:cNvSpPr>
          <p:nvPr>
            <p:ph type="body" sz="quarter" idx="3"/>
          </p:nvPr>
        </p:nvSpPr>
        <p:spPr/>
        <p:txBody>
          <a:bodyPr/>
          <a:lstStyle/>
          <a:p>
            <a:r>
              <a:rPr lang="en-US" dirty="0"/>
              <a:t>Community Members</a:t>
            </a:r>
          </a:p>
        </p:txBody>
      </p:sp>
      <p:sp>
        <p:nvSpPr>
          <p:cNvPr id="6" name="Content Placeholder 5"/>
          <p:cNvSpPr>
            <a:spLocks noGrp="1"/>
          </p:cNvSpPr>
          <p:nvPr>
            <p:ph sz="quarter" idx="4"/>
          </p:nvPr>
        </p:nvSpPr>
        <p:spPr>
          <a:xfrm>
            <a:off x="6193368" y="2223643"/>
            <a:ext cx="5389033" cy="3951288"/>
          </a:xfrm>
        </p:spPr>
        <p:txBody>
          <a:bodyPr>
            <a:normAutofit fontScale="32500" lnSpcReduction="20000"/>
          </a:bodyPr>
          <a:lstStyle/>
          <a:p>
            <a:pPr marL="117475" lvl="1" indent="0">
              <a:spcAft>
                <a:spcPts val="600"/>
              </a:spcAft>
              <a:buNone/>
            </a:pPr>
            <a:r>
              <a:rPr lang="en-US" sz="4000" b="1" dirty="0"/>
              <a:t>Lines for Life                                                </a:t>
            </a:r>
          </a:p>
          <a:p>
            <a:pPr marL="117475" lvl="1" indent="0">
              <a:spcAft>
                <a:spcPts val="600"/>
              </a:spcAft>
              <a:buNone/>
            </a:pPr>
            <a:r>
              <a:rPr lang="en-US" sz="4000" dirty="0"/>
              <a:t> </a:t>
            </a:r>
            <a:r>
              <a:rPr lang="en-US" sz="4000" dirty="0">
                <a:solidFill>
                  <a:schemeClr val="tx1">
                    <a:lumMod val="50000"/>
                  </a:schemeClr>
                </a:solidFill>
              </a:rPr>
              <a:t>(local national suicide prevention lifeline provider)</a:t>
            </a:r>
          </a:p>
          <a:p>
            <a:pPr marL="117475" lvl="1" indent="0">
              <a:spcAft>
                <a:spcPts val="600"/>
              </a:spcAft>
              <a:buNone/>
            </a:pPr>
            <a:r>
              <a:rPr lang="en-US" sz="4000" b="1" dirty="0"/>
              <a:t>Washington County Crisis Team         </a:t>
            </a:r>
          </a:p>
          <a:p>
            <a:pPr marL="117475" lvl="1" indent="0">
              <a:spcAft>
                <a:spcPts val="600"/>
              </a:spcAft>
              <a:buNone/>
            </a:pPr>
            <a:r>
              <a:rPr lang="en-US" sz="4000" dirty="0"/>
              <a:t> </a:t>
            </a:r>
            <a:r>
              <a:rPr lang="en-US" sz="4000" dirty="0">
                <a:solidFill>
                  <a:schemeClr val="tx1">
                    <a:lumMod val="50000"/>
                  </a:schemeClr>
                </a:solidFill>
              </a:rPr>
              <a:t>(contracted to local behavioral health non-profit)</a:t>
            </a:r>
          </a:p>
          <a:p>
            <a:pPr marL="117475" lvl="1" indent="0">
              <a:spcAft>
                <a:spcPts val="600"/>
              </a:spcAft>
              <a:buNone/>
            </a:pPr>
            <a:r>
              <a:rPr lang="en-US" sz="4000" b="1" dirty="0"/>
              <a:t>School District                                              </a:t>
            </a:r>
          </a:p>
          <a:p>
            <a:pPr marL="117475" lvl="1" indent="0">
              <a:spcAft>
                <a:spcPts val="600"/>
              </a:spcAft>
              <a:buNone/>
            </a:pPr>
            <a:r>
              <a:rPr lang="en-US" sz="4000" dirty="0">
                <a:solidFill>
                  <a:schemeClr val="tx1">
                    <a:lumMod val="50000"/>
                  </a:schemeClr>
                </a:solidFill>
              </a:rPr>
              <a:t>(mental health care coordinator)</a:t>
            </a:r>
          </a:p>
          <a:p>
            <a:pPr marL="117475" lvl="1" indent="0">
              <a:spcAft>
                <a:spcPts val="600"/>
              </a:spcAft>
              <a:buNone/>
            </a:pPr>
            <a:r>
              <a:rPr lang="en-US" sz="4000" b="1" dirty="0"/>
              <a:t>Local Chaplin</a:t>
            </a:r>
          </a:p>
          <a:p>
            <a:pPr marL="117475" lvl="1" indent="0">
              <a:spcAft>
                <a:spcPts val="600"/>
              </a:spcAft>
              <a:buNone/>
            </a:pPr>
            <a:r>
              <a:rPr lang="en-US" sz="4000" b="1" dirty="0"/>
              <a:t>Local Hospital Representative                    </a:t>
            </a:r>
          </a:p>
          <a:p>
            <a:pPr marL="117475" lvl="1" indent="0">
              <a:spcAft>
                <a:spcPts val="600"/>
              </a:spcAft>
              <a:buNone/>
            </a:pPr>
            <a:r>
              <a:rPr lang="en-US" sz="4000" dirty="0">
                <a:solidFill>
                  <a:schemeClr val="tx1">
                    <a:lumMod val="50000"/>
                  </a:schemeClr>
                </a:solidFill>
              </a:rPr>
              <a:t>(inpatient behavioral health unit nurse manager)</a:t>
            </a:r>
          </a:p>
          <a:p>
            <a:pPr marL="117475" lvl="1" indent="0">
              <a:spcAft>
                <a:spcPts val="600"/>
              </a:spcAft>
              <a:buNone/>
            </a:pPr>
            <a:r>
              <a:rPr lang="en-US" sz="4000" b="1" dirty="0"/>
              <a:t>Portland Veteran’s Association                          </a:t>
            </a:r>
          </a:p>
          <a:p>
            <a:pPr marL="117475" lvl="1" indent="0">
              <a:spcAft>
                <a:spcPts val="600"/>
              </a:spcAft>
              <a:buNone/>
            </a:pPr>
            <a:r>
              <a:rPr lang="en-US" sz="4000" dirty="0">
                <a:solidFill>
                  <a:schemeClr val="tx1">
                    <a:lumMod val="50000"/>
                  </a:schemeClr>
                </a:solidFill>
              </a:rPr>
              <a:t>(suicide prevention coordinator) </a:t>
            </a:r>
          </a:p>
          <a:p>
            <a:pPr marL="117475" lvl="1" indent="0">
              <a:spcAft>
                <a:spcPts val="600"/>
              </a:spcAft>
              <a:buNone/>
            </a:pPr>
            <a:r>
              <a:rPr lang="en-US" sz="4000" b="1" dirty="0"/>
              <a:t>Local ambulance services rep</a:t>
            </a:r>
          </a:p>
          <a:p>
            <a:pPr marL="117475" lvl="1" indent="0">
              <a:spcAft>
                <a:spcPts val="600"/>
              </a:spcAft>
              <a:buNone/>
            </a:pPr>
            <a:r>
              <a:rPr lang="en-US" sz="4000" b="1" dirty="0"/>
              <a:t>Federal Bureau of Investigation                  </a:t>
            </a:r>
          </a:p>
          <a:p>
            <a:pPr marL="117475" lvl="1" indent="0">
              <a:spcAft>
                <a:spcPts val="600"/>
              </a:spcAft>
              <a:buNone/>
            </a:pPr>
            <a:r>
              <a:rPr lang="en-US" sz="4000" dirty="0"/>
              <a:t> </a:t>
            </a:r>
            <a:r>
              <a:rPr lang="en-US" sz="4000" dirty="0">
                <a:solidFill>
                  <a:schemeClr val="tx1">
                    <a:lumMod val="50000"/>
                  </a:schemeClr>
                </a:solidFill>
              </a:rPr>
              <a:t>(operations specialist)</a:t>
            </a:r>
          </a:p>
          <a:p>
            <a:endParaRPr lang="en-US" dirty="0"/>
          </a:p>
        </p:txBody>
      </p:sp>
      <p:sp>
        <p:nvSpPr>
          <p:cNvPr id="7" name="Title 12"/>
          <p:cNvSpPr txBox="1">
            <a:spLocks/>
          </p:cNvSpPr>
          <p:nvPr/>
        </p:nvSpPr>
        <p:spPr>
          <a:xfrm>
            <a:off x="838200" y="365126"/>
            <a:ext cx="10515600" cy="95788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SFR Members</a:t>
            </a:r>
          </a:p>
        </p:txBody>
      </p:sp>
      <p:cxnSp>
        <p:nvCxnSpPr>
          <p:cNvPr id="8" name="Straight Connector 7"/>
          <p:cNvCxnSpPr/>
          <p:nvPr/>
        </p:nvCxnSpPr>
        <p:spPr>
          <a:xfrm>
            <a:off x="838200" y="1390471"/>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11240874" y="33867"/>
            <a:ext cx="951126" cy="882700"/>
          </a:xfrm>
          <a:prstGeom prst="rect">
            <a:avLst/>
          </a:prstGeom>
        </p:spPr>
      </p:pic>
      <p:sp>
        <p:nvSpPr>
          <p:cNvPr id="10" name="Rectangle 9"/>
          <p:cNvSpPr/>
          <p:nvPr/>
        </p:nvSpPr>
        <p:spPr>
          <a:xfrm>
            <a:off x="0" y="6375400"/>
            <a:ext cx="12192000" cy="482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867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20755173">
            <a:off x="6373283" y="178932"/>
            <a:ext cx="4398434" cy="3890013"/>
          </a:xfrm>
          <a:prstGeom prst="rect">
            <a:avLst/>
          </a:prstGeom>
        </p:spPr>
      </p:pic>
      <p:sp>
        <p:nvSpPr>
          <p:cNvPr id="2" name="Title 1"/>
          <p:cNvSpPr>
            <a:spLocks noGrp="1"/>
          </p:cNvSpPr>
          <p:nvPr>
            <p:ph type="title"/>
          </p:nvPr>
        </p:nvSpPr>
        <p:spPr/>
        <p:txBody>
          <a:bodyPr/>
          <a:lstStyle/>
          <a:p>
            <a:r>
              <a:rPr lang="en-US" dirty="0"/>
              <a:t>Clackamas County</a:t>
            </a:r>
          </a:p>
        </p:txBody>
      </p:sp>
      <p:sp>
        <p:nvSpPr>
          <p:cNvPr id="3" name="Text Placeholder 2"/>
          <p:cNvSpPr>
            <a:spLocks noGrp="1"/>
          </p:cNvSpPr>
          <p:nvPr>
            <p:ph type="body" idx="1"/>
          </p:nvPr>
        </p:nvSpPr>
        <p:spPr/>
        <p:txBody>
          <a:bodyPr/>
          <a:lstStyle/>
          <a:p>
            <a:r>
              <a:rPr lang="en-US" b="1" dirty="0"/>
              <a:t>Galli Murray, MSW</a:t>
            </a:r>
            <a:r>
              <a:rPr lang="en-US" dirty="0"/>
              <a:t>- Suicide Prevention Coordinator</a:t>
            </a:r>
          </a:p>
        </p:txBody>
      </p:sp>
      <p:cxnSp>
        <p:nvCxnSpPr>
          <p:cNvPr id="4" name="Straight Connector 3"/>
          <p:cNvCxnSpPr/>
          <p:nvPr/>
        </p:nvCxnSpPr>
        <p:spPr>
          <a:xfrm>
            <a:off x="831850" y="4545542"/>
            <a:ext cx="8979422"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8835912" y="5793322"/>
            <a:ext cx="3186755" cy="776556"/>
          </a:xfrm>
          <a:prstGeom prst="rect">
            <a:avLst/>
          </a:prstGeom>
        </p:spPr>
      </p:pic>
    </p:spTree>
    <p:extLst>
      <p:ext uri="{BB962C8B-B14F-4D97-AF65-F5344CB8AC3E}">
        <p14:creationId xmlns:p14="http://schemas.microsoft.com/office/powerpoint/2010/main" val="2414696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75400"/>
            <a:ext cx="12192000" cy="482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621280" y="6493589"/>
            <a:ext cx="8382000" cy="246221"/>
          </a:xfrm>
          <a:prstGeom prst="rect">
            <a:avLst/>
          </a:prstGeom>
          <a:noFill/>
        </p:spPr>
        <p:txBody>
          <a:bodyPr wrap="square" rtlCol="0">
            <a:spAutoFit/>
          </a:bodyPr>
          <a:lstStyle/>
          <a:p>
            <a:r>
              <a:rPr lang="en-US" sz="1000" dirty="0">
                <a:solidFill>
                  <a:prstClr val="black"/>
                </a:solidFill>
                <a:latin typeface="Calibri"/>
              </a:rPr>
              <a:t>Adapted from: http://www2.isu.edu/irh/projects/ysp/CommunitySuicidePrevention/4PreventionPlanning/PreventionPlanning.pdf </a:t>
            </a:r>
          </a:p>
        </p:txBody>
      </p:sp>
      <p:graphicFrame>
        <p:nvGraphicFramePr>
          <p:cNvPr id="6" name="Table 5"/>
          <p:cNvGraphicFramePr>
            <a:graphicFrameLocks noGrp="1"/>
          </p:cNvGraphicFramePr>
          <p:nvPr>
            <p:extLst>
              <p:ext uri="{D42A27DB-BD31-4B8C-83A1-F6EECF244321}">
                <p14:modId xmlns:p14="http://schemas.microsoft.com/office/powerpoint/2010/main" val="3703141222"/>
              </p:ext>
            </p:extLst>
          </p:nvPr>
        </p:nvGraphicFramePr>
        <p:xfrm>
          <a:off x="1207008" y="1194815"/>
          <a:ext cx="9412224" cy="4912911"/>
        </p:xfrm>
        <a:graphic>
          <a:graphicData uri="http://schemas.openxmlformats.org/drawingml/2006/table">
            <a:tbl>
              <a:tblPr firstRow="1" firstCol="1" bandRow="1">
                <a:tableStyleId>{073A0DAA-6AF3-43AB-8588-CEC1D06C72B9}</a:tableStyleId>
              </a:tblPr>
              <a:tblGrid>
                <a:gridCol w="1426864">
                  <a:extLst>
                    <a:ext uri="{9D8B030D-6E8A-4147-A177-3AD203B41FA5}">
                      <a16:colId xmlns:a16="http://schemas.microsoft.com/office/drawing/2014/main" val="20000"/>
                    </a:ext>
                  </a:extLst>
                </a:gridCol>
                <a:gridCol w="3036645">
                  <a:extLst>
                    <a:ext uri="{9D8B030D-6E8A-4147-A177-3AD203B41FA5}">
                      <a16:colId xmlns:a16="http://schemas.microsoft.com/office/drawing/2014/main" val="20001"/>
                    </a:ext>
                  </a:extLst>
                </a:gridCol>
                <a:gridCol w="2521671">
                  <a:extLst>
                    <a:ext uri="{9D8B030D-6E8A-4147-A177-3AD203B41FA5}">
                      <a16:colId xmlns:a16="http://schemas.microsoft.com/office/drawing/2014/main" val="20002"/>
                    </a:ext>
                  </a:extLst>
                </a:gridCol>
                <a:gridCol w="2427044">
                  <a:extLst>
                    <a:ext uri="{9D8B030D-6E8A-4147-A177-3AD203B41FA5}">
                      <a16:colId xmlns:a16="http://schemas.microsoft.com/office/drawing/2014/main" val="20003"/>
                    </a:ext>
                  </a:extLst>
                </a:gridCol>
              </a:tblGrid>
              <a:tr h="252348">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81" marR="65981"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gridSpan="3">
                  <a:txBody>
                    <a:bodyPr/>
                    <a:lstStyle/>
                    <a:p>
                      <a:pPr marL="0" marR="0" algn="ctr">
                        <a:lnSpc>
                          <a:spcPct val="107000"/>
                        </a:lnSpc>
                        <a:spcBef>
                          <a:spcPts val="0"/>
                        </a:spcBef>
                        <a:spcAft>
                          <a:spcPts val="0"/>
                        </a:spcAft>
                      </a:pPr>
                      <a:r>
                        <a:rPr lang="en-US" sz="1400" cap="all" dirty="0">
                          <a:effectLst/>
                        </a:rPr>
                        <a:t>Protective Factors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81" marR="65981"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0400">
                <a:tc>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81" marR="65981" marT="0"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1" dirty="0">
                          <a:solidFill>
                            <a:schemeClr val="bg1"/>
                          </a:solidFill>
                          <a:effectLst/>
                        </a:rPr>
                        <a:t>Effective clinical care for mental, physical, and substance abuse disorders</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981" marR="65981"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schemeClr>
                    </a:solidFill>
                  </a:tcPr>
                </a:tc>
                <a:tc>
                  <a:txBody>
                    <a:bodyPr/>
                    <a:lstStyle/>
                    <a:p>
                      <a:pPr marL="0" marR="0">
                        <a:lnSpc>
                          <a:spcPct val="107000"/>
                        </a:lnSpc>
                        <a:spcBef>
                          <a:spcPts val="0"/>
                        </a:spcBef>
                        <a:spcAft>
                          <a:spcPts val="0"/>
                        </a:spcAft>
                      </a:pPr>
                      <a:r>
                        <a:rPr lang="en-US" sz="1400" b="1" dirty="0">
                          <a:solidFill>
                            <a:schemeClr val="bg1"/>
                          </a:solidFill>
                          <a:effectLst/>
                        </a:rPr>
                        <a:t>Strong</a:t>
                      </a:r>
                      <a:r>
                        <a:rPr lang="en-US" sz="1400" b="1" dirty="0">
                          <a:effectLst/>
                        </a:rPr>
                        <a:t> </a:t>
                      </a:r>
                      <a:r>
                        <a:rPr lang="en-US" sz="1400" b="1" dirty="0">
                          <a:solidFill>
                            <a:schemeClr val="bg1"/>
                          </a:solidFill>
                          <a:effectLst/>
                        </a:rPr>
                        <a:t>connections to family and community support </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981" marR="659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schemeClr>
                    </a:solidFill>
                  </a:tcPr>
                </a:tc>
                <a:tc>
                  <a:txBody>
                    <a:bodyPr/>
                    <a:lstStyle/>
                    <a:p>
                      <a:pPr marL="0" marR="0">
                        <a:lnSpc>
                          <a:spcPct val="107000"/>
                        </a:lnSpc>
                        <a:spcBef>
                          <a:spcPts val="0"/>
                        </a:spcBef>
                        <a:spcAft>
                          <a:spcPts val="0"/>
                        </a:spcAft>
                      </a:pPr>
                      <a:r>
                        <a:rPr lang="en-US" sz="1400" b="1" dirty="0">
                          <a:solidFill>
                            <a:schemeClr val="bg1"/>
                          </a:solidFill>
                          <a:effectLst/>
                        </a:rPr>
                        <a:t>Reduce access to highly lethal means of suicide</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981" marR="65981"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schemeClr>
                    </a:solidFill>
                  </a:tcPr>
                </a:tc>
                <a:extLst>
                  <a:ext uri="{0D108BD9-81ED-4DB2-BD59-A6C34878D82A}">
                    <a16:rowId xmlns:a16="http://schemas.microsoft.com/office/drawing/2014/main" val="10001"/>
                  </a:ext>
                </a:extLst>
              </a:tr>
              <a:tr h="1726381">
                <a:tc>
                  <a:txBody>
                    <a:bodyPr/>
                    <a:lstStyle/>
                    <a:p>
                      <a:pPr marL="0" marR="0">
                        <a:lnSpc>
                          <a:spcPct val="107000"/>
                        </a:lnSpc>
                        <a:spcBef>
                          <a:spcPts val="0"/>
                        </a:spcBef>
                        <a:spcAft>
                          <a:spcPts val="600"/>
                        </a:spcAft>
                      </a:pPr>
                      <a:r>
                        <a:rPr lang="en-US" sz="1400" dirty="0">
                          <a:effectLst/>
                        </a:rPr>
                        <a:t>RISK</a:t>
                      </a:r>
                      <a:r>
                        <a:rPr lang="en-US" sz="1400" baseline="0" dirty="0">
                          <a:effectLst/>
                        </a:rPr>
                        <a:t> FACTORS:</a:t>
                      </a:r>
                    </a:p>
                    <a:p>
                      <a:pPr marL="0" marR="0">
                        <a:lnSpc>
                          <a:spcPct val="107000"/>
                        </a:lnSpc>
                        <a:spcBef>
                          <a:spcPts val="0"/>
                        </a:spcBef>
                        <a:spcAft>
                          <a:spcPts val="600"/>
                        </a:spcAft>
                      </a:pPr>
                      <a:r>
                        <a:rPr lang="en-US" sz="1400" dirty="0">
                          <a:effectLst/>
                        </a:rPr>
                        <a:t>Social isolation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81" marR="6598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marR="0" lvl="0" indent="-285750">
                        <a:lnSpc>
                          <a:spcPct val="107000"/>
                        </a:lnSpc>
                        <a:spcBef>
                          <a:spcPts val="0"/>
                        </a:spcBef>
                        <a:spcAft>
                          <a:spcPts val="0"/>
                        </a:spcAft>
                        <a:buFont typeface="Arial"/>
                        <a:buChar char="•"/>
                      </a:pPr>
                      <a:r>
                        <a:rPr lang="en-US" sz="1400" b="0" dirty="0">
                          <a:effectLst/>
                        </a:rPr>
                        <a:t>Research training for vision practitioners</a:t>
                      </a:r>
                    </a:p>
                    <a:p>
                      <a:pPr marL="285750" marR="0" lvl="0" indent="-285750">
                        <a:lnSpc>
                          <a:spcPct val="107000"/>
                        </a:lnSpc>
                        <a:spcBef>
                          <a:spcPts val="0"/>
                        </a:spcBef>
                        <a:spcAft>
                          <a:spcPts val="0"/>
                        </a:spcAft>
                        <a:buFont typeface="Arial"/>
                        <a:buChar char="•"/>
                      </a:pPr>
                      <a:r>
                        <a:rPr lang="en-US" sz="1400" b="0" dirty="0">
                          <a:effectLst/>
                        </a:rPr>
                        <a:t>Work with hospital ED on screening/identification</a:t>
                      </a:r>
                    </a:p>
                    <a:p>
                      <a:pPr marL="285750" marR="0" lvl="0" indent="-285750">
                        <a:lnSpc>
                          <a:spcPct val="107000"/>
                        </a:lnSpc>
                        <a:spcBef>
                          <a:spcPts val="0"/>
                        </a:spcBef>
                        <a:spcAft>
                          <a:spcPts val="0"/>
                        </a:spcAft>
                        <a:buFont typeface="Arial"/>
                        <a:buChar char="•"/>
                      </a:pPr>
                      <a:r>
                        <a:rPr lang="en-US" sz="1400" b="0" dirty="0">
                          <a:effectLst/>
                        </a:rPr>
                        <a:t>Peer support connection resources through hospital?</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981" marR="65981"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285750" marR="0" lvl="0" indent="-285750">
                        <a:lnSpc>
                          <a:spcPct val="107000"/>
                        </a:lnSpc>
                        <a:spcBef>
                          <a:spcPts val="0"/>
                        </a:spcBef>
                        <a:spcAft>
                          <a:spcPts val="0"/>
                        </a:spcAft>
                        <a:buFont typeface="Arial"/>
                        <a:buChar char="•"/>
                      </a:pPr>
                      <a:r>
                        <a:rPr lang="en-US" sz="1400" b="0" dirty="0">
                          <a:effectLst/>
                        </a:rPr>
                        <a:t>Training for neighbor- offer QPR for neighborhood watch groups? </a:t>
                      </a:r>
                    </a:p>
                    <a:p>
                      <a:pPr marL="285750" marR="0" lvl="0" indent="-285750">
                        <a:lnSpc>
                          <a:spcPct val="107000"/>
                        </a:lnSpc>
                        <a:spcBef>
                          <a:spcPts val="0"/>
                        </a:spcBef>
                        <a:spcAft>
                          <a:spcPts val="0"/>
                        </a:spcAft>
                        <a:buFont typeface="Arial"/>
                        <a:buChar char="•"/>
                      </a:pPr>
                      <a:r>
                        <a:rPr lang="en-US" sz="1400" b="0" dirty="0">
                          <a:effectLst/>
                        </a:rPr>
                        <a:t>Veteran support groups in county- how do they connect with vets?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981" marR="659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285750" marR="0" lvl="0" indent="-285750">
                        <a:lnSpc>
                          <a:spcPct val="107000"/>
                        </a:lnSpc>
                        <a:spcBef>
                          <a:spcPts val="0"/>
                        </a:spcBef>
                        <a:spcAft>
                          <a:spcPts val="0"/>
                        </a:spcAft>
                        <a:buFont typeface="Arial"/>
                        <a:buChar char="•"/>
                      </a:pPr>
                      <a:r>
                        <a:rPr lang="en-US" sz="1400" b="0" dirty="0">
                          <a:effectLst/>
                        </a:rPr>
                        <a:t>Training on means reduction at hospital</a:t>
                      </a:r>
                    </a:p>
                    <a:p>
                      <a:pPr marL="285750" marR="0" lvl="0" indent="-285750">
                        <a:lnSpc>
                          <a:spcPct val="107000"/>
                        </a:lnSpc>
                        <a:spcBef>
                          <a:spcPts val="0"/>
                        </a:spcBef>
                        <a:spcAft>
                          <a:spcPts val="0"/>
                        </a:spcAft>
                        <a:buFont typeface="Arial"/>
                        <a:buChar char="•"/>
                      </a:pPr>
                      <a:r>
                        <a:rPr lang="en-US" sz="1400" b="0" dirty="0">
                          <a:effectLst/>
                        </a:rPr>
                        <a:t>Engage veteran support groups in education/training</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981" marR="65981"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1057571">
                <a:tc>
                  <a:txBody>
                    <a:bodyPr/>
                    <a:lstStyle/>
                    <a:p>
                      <a:pPr marL="0" marR="0">
                        <a:lnSpc>
                          <a:spcPct val="107000"/>
                        </a:lnSpc>
                        <a:spcBef>
                          <a:spcPts val="0"/>
                        </a:spcBef>
                        <a:spcAft>
                          <a:spcPts val="0"/>
                        </a:spcAft>
                      </a:pPr>
                      <a:r>
                        <a:rPr lang="en-US" sz="1400" dirty="0">
                          <a:effectLst/>
                        </a:rPr>
                        <a:t>Alcohol problem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81" marR="6598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marR="0" lvl="0" indent="-285750">
                        <a:lnSpc>
                          <a:spcPct val="107000"/>
                        </a:lnSpc>
                        <a:spcBef>
                          <a:spcPts val="0"/>
                        </a:spcBef>
                        <a:spcAft>
                          <a:spcPts val="0"/>
                        </a:spcAft>
                        <a:buFont typeface="Arial"/>
                        <a:buChar char="•"/>
                      </a:pPr>
                      <a:r>
                        <a:rPr lang="en-US" sz="1400" b="0" dirty="0">
                          <a:effectLst/>
                        </a:rPr>
                        <a:t>Screening and interventions for alcohol abuse at hospital</a:t>
                      </a:r>
                    </a:p>
                    <a:p>
                      <a:pPr marL="285750" marR="0" lvl="0" indent="-285750">
                        <a:lnSpc>
                          <a:spcPct val="107000"/>
                        </a:lnSpc>
                        <a:spcBef>
                          <a:spcPts val="0"/>
                        </a:spcBef>
                        <a:spcAft>
                          <a:spcPts val="0"/>
                        </a:spcAft>
                        <a:buFont typeface="Arial"/>
                        <a:buChar char="•"/>
                      </a:pPr>
                      <a:r>
                        <a:rPr lang="en-US" sz="1400" b="0" dirty="0">
                          <a:effectLst/>
                        </a:rPr>
                        <a:t>What VA services are available?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981" marR="65981" marT="0" marB="0" anchor="ctr">
                    <a:lnL w="12700" cmpd="sng">
                      <a:noFill/>
                    </a:lnL>
                    <a:lnR w="12700" cap="flat" cmpd="sng" algn="ctr">
                      <a:solidFill>
                        <a:schemeClr val="bg1"/>
                      </a:solidFill>
                      <a:prstDash val="solid"/>
                      <a:round/>
                      <a:headEnd type="none" w="med" len="med"/>
                      <a:tailEnd type="none" w="med" len="med"/>
                    </a:lnR>
                  </a:tcPr>
                </a:tc>
                <a:tc>
                  <a:txBody>
                    <a:bodyPr/>
                    <a:lstStyle/>
                    <a:p>
                      <a:pPr marL="285750" marR="0" lvl="0" indent="-285750">
                        <a:lnSpc>
                          <a:spcPct val="107000"/>
                        </a:lnSpc>
                        <a:spcBef>
                          <a:spcPts val="0"/>
                        </a:spcBef>
                        <a:spcAft>
                          <a:spcPts val="0"/>
                        </a:spcAft>
                        <a:buFont typeface="Arial"/>
                        <a:buChar char="•"/>
                      </a:pPr>
                      <a:r>
                        <a:rPr lang="en-US" sz="1400" b="0" dirty="0">
                          <a:effectLst/>
                        </a:rPr>
                        <a:t>Connect with AA and similar programs to provide awareness/education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981" marR="659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285750" marR="0" lvl="0" indent="-285750">
                        <a:lnSpc>
                          <a:spcPct val="107000"/>
                        </a:lnSpc>
                        <a:spcBef>
                          <a:spcPts val="0"/>
                        </a:spcBef>
                        <a:spcAft>
                          <a:spcPts val="0"/>
                        </a:spcAft>
                        <a:buFont typeface="Arial"/>
                        <a:buChar char="•"/>
                      </a:pPr>
                      <a:r>
                        <a:rPr lang="en-US" sz="1400" b="0" dirty="0">
                          <a:effectLst/>
                        </a:rPr>
                        <a:t>Patient, community, and provider education on link of alcohol use and suicide attempt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981" marR="65981" marT="0"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
                  </a:ext>
                </a:extLst>
              </a:tr>
              <a:tr h="1096211">
                <a:tc>
                  <a:txBody>
                    <a:bodyPr/>
                    <a:lstStyle/>
                    <a:p>
                      <a:pPr marL="0" marR="0">
                        <a:lnSpc>
                          <a:spcPct val="107000"/>
                        </a:lnSpc>
                        <a:spcBef>
                          <a:spcPts val="0"/>
                        </a:spcBef>
                        <a:spcAft>
                          <a:spcPts val="0"/>
                        </a:spcAft>
                      </a:pPr>
                      <a:r>
                        <a:rPr lang="en-US" sz="1400" dirty="0">
                          <a:effectLst/>
                        </a:rPr>
                        <a:t>Eviction/loss of home crisis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81" marR="6598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marR="0" lvl="0" indent="-285750">
                        <a:lnSpc>
                          <a:spcPct val="107000"/>
                        </a:lnSpc>
                        <a:spcBef>
                          <a:spcPts val="0"/>
                        </a:spcBef>
                        <a:spcAft>
                          <a:spcPts val="0"/>
                        </a:spcAft>
                        <a:buFont typeface="Arial"/>
                        <a:buChar char="•"/>
                      </a:pPr>
                      <a:r>
                        <a:rPr lang="en-US" sz="1400" b="0" dirty="0">
                          <a:effectLst/>
                        </a:rPr>
                        <a:t>What kind of support can the hospital provide? </a:t>
                      </a:r>
                    </a:p>
                    <a:p>
                      <a:pPr marL="285750" marR="0" lvl="0" indent="-285750">
                        <a:lnSpc>
                          <a:spcPct val="107000"/>
                        </a:lnSpc>
                        <a:spcBef>
                          <a:spcPts val="0"/>
                        </a:spcBef>
                        <a:spcAft>
                          <a:spcPts val="0"/>
                        </a:spcAft>
                        <a:buFont typeface="Arial"/>
                        <a:buChar char="•"/>
                      </a:pPr>
                      <a:r>
                        <a:rPr lang="en-US" sz="1400" b="0" dirty="0">
                          <a:effectLst/>
                        </a:rPr>
                        <a:t>Does</a:t>
                      </a:r>
                      <a:r>
                        <a:rPr lang="en-US" sz="1400" b="0" baseline="0" dirty="0">
                          <a:effectLst/>
                        </a:rPr>
                        <a:t> hospital </a:t>
                      </a:r>
                      <a:r>
                        <a:rPr lang="en-US" sz="1400" b="0" dirty="0">
                          <a:effectLst/>
                        </a:rPr>
                        <a:t>have resources to provide?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981" marR="65981" marT="0" marB="0" anchor="ctr">
                    <a:lnL w="12700" cmpd="sng">
                      <a:noFill/>
                    </a:lnL>
                    <a:lnR w="12700" cap="flat" cmpd="sng" algn="ctr">
                      <a:solidFill>
                        <a:schemeClr val="bg1"/>
                      </a:solidFill>
                      <a:prstDash val="solid"/>
                      <a:round/>
                      <a:headEnd type="none" w="med" len="med"/>
                      <a:tailEnd type="none" w="med" len="med"/>
                    </a:lnR>
                  </a:tcPr>
                </a:tc>
                <a:tc>
                  <a:txBody>
                    <a:bodyPr/>
                    <a:lstStyle/>
                    <a:p>
                      <a:pPr marL="285750" marR="0" lvl="0" indent="-285750">
                        <a:lnSpc>
                          <a:spcPct val="107000"/>
                        </a:lnSpc>
                        <a:spcBef>
                          <a:spcPts val="0"/>
                        </a:spcBef>
                        <a:spcAft>
                          <a:spcPts val="0"/>
                        </a:spcAft>
                        <a:buFont typeface="Arial"/>
                        <a:buChar char="•"/>
                      </a:pPr>
                      <a:r>
                        <a:rPr lang="en-US" sz="1400" b="0" dirty="0">
                          <a:effectLst/>
                        </a:rPr>
                        <a:t>List crisis line on eviction notices- who do we need to connect with?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981" marR="659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a:lnSpc>
                          <a:spcPct val="107000"/>
                        </a:lnSpc>
                        <a:spcBef>
                          <a:spcPts val="0"/>
                        </a:spcBef>
                        <a:spcAft>
                          <a:spcPts val="0"/>
                        </a:spcAft>
                        <a:buFontTx/>
                        <a:buNone/>
                      </a:pPr>
                      <a:r>
                        <a:rPr lang="en-US" sz="1400" b="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981" marR="65981" marT="0"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
        <p:nvSpPr>
          <p:cNvPr id="5" name="Title 12"/>
          <p:cNvSpPr txBox="1">
            <a:spLocks/>
          </p:cNvSpPr>
          <p:nvPr/>
        </p:nvSpPr>
        <p:spPr>
          <a:xfrm>
            <a:off x="838200" y="23750"/>
            <a:ext cx="10515600" cy="95788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Protective &amp; Risk Factor Modular Approach</a:t>
            </a:r>
          </a:p>
        </p:txBody>
      </p:sp>
      <p:cxnSp>
        <p:nvCxnSpPr>
          <p:cNvPr id="7" name="Straight Connector 6"/>
          <p:cNvCxnSpPr/>
          <p:nvPr/>
        </p:nvCxnSpPr>
        <p:spPr>
          <a:xfrm>
            <a:off x="838200" y="1049095"/>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11240874" y="33867"/>
            <a:ext cx="951126" cy="882700"/>
          </a:xfrm>
          <a:prstGeom prst="rect">
            <a:avLst/>
          </a:prstGeom>
        </p:spPr>
      </p:pic>
    </p:spTree>
    <p:extLst>
      <p:ext uri="{BB962C8B-B14F-4D97-AF65-F5344CB8AC3E}">
        <p14:creationId xmlns:p14="http://schemas.microsoft.com/office/powerpoint/2010/main" val="3903294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668" t="14" r="26657" b="-14"/>
          <a:stretch/>
        </p:blipFill>
        <p:spPr>
          <a:xfrm>
            <a:off x="1524000" y="966"/>
            <a:ext cx="9144000" cy="6857035"/>
          </a:xfrm>
          <a:prstGeom prst="rect">
            <a:avLst/>
          </a:prstGeom>
        </p:spPr>
      </p:pic>
      <p:sp>
        <p:nvSpPr>
          <p:cNvPr id="3" name="Content Placeholder 2"/>
          <p:cNvSpPr txBox="1">
            <a:spLocks/>
          </p:cNvSpPr>
          <p:nvPr/>
        </p:nvSpPr>
        <p:spPr>
          <a:xfrm>
            <a:off x="4876800" y="1905000"/>
            <a:ext cx="5638800" cy="609600"/>
          </a:xfrm>
          <a:prstGeom prst="rect">
            <a:avLst/>
          </a:prstGeom>
        </p:spPr>
        <p:txBody>
          <a:bodyPr>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457200" indent="0" algn="l" defTabSz="914400" rtl="0" eaLnBrk="1" latinLnBrk="0" hangingPunct="1">
              <a:spcBef>
                <a:spcPct val="20000"/>
              </a:spcBef>
              <a:buFontTx/>
              <a:buNone/>
              <a:defRPr sz="2800" kern="1200">
                <a:solidFill>
                  <a:schemeClr val="tx1"/>
                </a:solidFill>
                <a:latin typeface="+mn-lt"/>
                <a:ea typeface="+mn-ea"/>
                <a:cs typeface="+mn-cs"/>
              </a:defRPr>
            </a:lvl2pPr>
            <a:lvl3pPr marL="914400" indent="0" algn="l" defTabSz="914400" rtl="0" eaLnBrk="1" latinLnBrk="0" hangingPunct="1">
              <a:spcBef>
                <a:spcPct val="20000"/>
              </a:spcBef>
              <a:buFontTx/>
              <a:buNone/>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solidFill>
                <a:latin typeface="+mn-lt"/>
                <a:ea typeface="+mn-ea"/>
                <a:cs typeface="+mn-cs"/>
              </a:defRPr>
            </a:lvl4pPr>
            <a:lvl5pPr marL="1828800"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ct val="110000"/>
              </a:lnSpc>
              <a:spcBef>
                <a:spcPts val="1200"/>
              </a:spcBef>
              <a:spcAft>
                <a:spcPts val="600"/>
              </a:spcAft>
            </a:pPr>
            <a:r>
              <a:rPr lang="en-US" dirty="0">
                <a:solidFill>
                  <a:prstClr val="white"/>
                </a:solidFill>
              </a:rPr>
              <a:t>current</a:t>
            </a:r>
            <a:r>
              <a:rPr lang="en-US" dirty="0">
                <a:solidFill>
                  <a:srgbClr val="92D050"/>
                </a:solidFill>
              </a:rPr>
              <a:t> depressed mood</a:t>
            </a:r>
          </a:p>
        </p:txBody>
      </p:sp>
      <p:sp>
        <p:nvSpPr>
          <p:cNvPr id="4" name="TextBox 3"/>
          <p:cNvSpPr txBox="1"/>
          <p:nvPr/>
        </p:nvSpPr>
        <p:spPr>
          <a:xfrm>
            <a:off x="6324603" y="152401"/>
            <a:ext cx="4288971" cy="2215991"/>
          </a:xfrm>
          <a:prstGeom prst="rect">
            <a:avLst/>
          </a:prstGeom>
          <a:noFill/>
        </p:spPr>
        <p:txBody>
          <a:bodyPr wrap="square" rtlCol="0">
            <a:spAutoFit/>
          </a:bodyPr>
          <a:lstStyle/>
          <a:p>
            <a:pPr algn="r"/>
            <a:r>
              <a:rPr lang="en-US" sz="13800" b="1" dirty="0">
                <a:solidFill>
                  <a:prstClr val="white"/>
                </a:solidFill>
                <a:latin typeface="Arial Black" panose="020B0A04020102020204" pitchFamily="34" charset="0"/>
              </a:rPr>
              <a:t>81%</a:t>
            </a:r>
          </a:p>
        </p:txBody>
      </p:sp>
      <p:sp>
        <p:nvSpPr>
          <p:cNvPr id="7" name="Content Placeholder 2"/>
          <p:cNvSpPr txBox="1">
            <a:spLocks/>
          </p:cNvSpPr>
          <p:nvPr/>
        </p:nvSpPr>
        <p:spPr>
          <a:xfrm>
            <a:off x="3581400" y="5867400"/>
            <a:ext cx="8077200" cy="609600"/>
          </a:xfrm>
          <a:prstGeom prst="rect">
            <a:avLst/>
          </a:prstGeom>
        </p:spPr>
        <p:txBody>
          <a:bodyPr>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457200" indent="0" algn="l" defTabSz="914400" rtl="0" eaLnBrk="1" latinLnBrk="0" hangingPunct="1">
              <a:spcBef>
                <a:spcPct val="20000"/>
              </a:spcBef>
              <a:buFontTx/>
              <a:buNone/>
              <a:defRPr sz="2800" kern="1200">
                <a:solidFill>
                  <a:schemeClr val="tx1"/>
                </a:solidFill>
                <a:latin typeface="+mn-lt"/>
                <a:ea typeface="+mn-ea"/>
                <a:cs typeface="+mn-cs"/>
              </a:defRPr>
            </a:lvl2pPr>
            <a:lvl3pPr marL="914400" indent="0" algn="l" defTabSz="914400" rtl="0" eaLnBrk="1" latinLnBrk="0" hangingPunct="1">
              <a:spcBef>
                <a:spcPct val="20000"/>
              </a:spcBef>
              <a:buFontTx/>
              <a:buNone/>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solidFill>
                <a:latin typeface="+mn-lt"/>
                <a:ea typeface="+mn-ea"/>
                <a:cs typeface="+mn-cs"/>
              </a:defRPr>
            </a:lvl4pPr>
            <a:lvl5pPr marL="1828800"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ts val="1200"/>
              </a:spcBef>
              <a:spcAft>
                <a:spcPts val="600"/>
              </a:spcAft>
            </a:pPr>
            <a:r>
              <a:rPr lang="en-US" dirty="0">
                <a:solidFill>
                  <a:prstClr val="white"/>
                </a:solidFill>
              </a:rPr>
              <a:t>current</a:t>
            </a:r>
            <a:r>
              <a:rPr lang="en-US" dirty="0">
                <a:solidFill>
                  <a:srgbClr val="92D050"/>
                </a:solidFill>
              </a:rPr>
              <a:t> diagnosed mental health problem</a:t>
            </a:r>
          </a:p>
        </p:txBody>
      </p:sp>
      <p:sp>
        <p:nvSpPr>
          <p:cNvPr id="8" name="TextBox 7"/>
          <p:cNvSpPr txBox="1"/>
          <p:nvPr/>
        </p:nvSpPr>
        <p:spPr>
          <a:xfrm>
            <a:off x="6705603" y="4572000"/>
            <a:ext cx="4288971" cy="1862048"/>
          </a:xfrm>
          <a:prstGeom prst="rect">
            <a:avLst/>
          </a:prstGeom>
          <a:noFill/>
        </p:spPr>
        <p:txBody>
          <a:bodyPr wrap="square" rtlCol="0">
            <a:spAutoFit/>
          </a:bodyPr>
          <a:lstStyle/>
          <a:p>
            <a:r>
              <a:rPr lang="en-US" sz="11500" b="1" dirty="0">
                <a:solidFill>
                  <a:prstClr val="white"/>
                </a:solidFill>
                <a:latin typeface="Arial Black" panose="020B0A04020102020204" pitchFamily="34" charset="0"/>
              </a:rPr>
              <a:t>56%</a:t>
            </a:r>
          </a:p>
        </p:txBody>
      </p:sp>
    </p:spTree>
    <p:extLst>
      <p:ext uri="{BB962C8B-B14F-4D97-AF65-F5344CB8AC3E}">
        <p14:creationId xmlns:p14="http://schemas.microsoft.com/office/powerpoint/2010/main" val="221642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4249" t="957" r="195" b="2231"/>
          <a:stretch/>
        </p:blipFill>
        <p:spPr bwMode="auto">
          <a:xfrm>
            <a:off x="6324601" y="0"/>
            <a:ext cx="4343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r="16000"/>
          <a:stretch/>
        </p:blipFill>
        <p:spPr bwMode="auto">
          <a:xfrm>
            <a:off x="1524000" y="46648"/>
            <a:ext cx="4800600" cy="681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5943600" y="4005943"/>
            <a:ext cx="5279572" cy="609600"/>
          </a:xfrm>
          <a:prstGeom prst="rect">
            <a:avLst/>
          </a:prstGeom>
        </p:spPr>
        <p:txBody>
          <a:bodyPr>
            <a:normAutofit fontScale="92500" lnSpcReduction="20000"/>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457200" indent="0" algn="l" defTabSz="914400" rtl="0" eaLnBrk="1" latinLnBrk="0" hangingPunct="1">
              <a:spcBef>
                <a:spcPct val="20000"/>
              </a:spcBef>
              <a:buFontTx/>
              <a:buNone/>
              <a:defRPr sz="2800" kern="1200">
                <a:solidFill>
                  <a:schemeClr val="tx1"/>
                </a:solidFill>
                <a:latin typeface="+mn-lt"/>
                <a:ea typeface="+mn-ea"/>
                <a:cs typeface="+mn-cs"/>
              </a:defRPr>
            </a:lvl2pPr>
            <a:lvl3pPr marL="914400" indent="0" algn="l" defTabSz="914400" rtl="0" eaLnBrk="1" latinLnBrk="0" hangingPunct="1">
              <a:spcBef>
                <a:spcPct val="20000"/>
              </a:spcBef>
              <a:buFontTx/>
              <a:buNone/>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solidFill>
                <a:latin typeface="+mn-lt"/>
                <a:ea typeface="+mn-ea"/>
                <a:cs typeface="+mn-cs"/>
              </a:defRPr>
            </a:lvl4pPr>
            <a:lvl5pPr marL="1828800"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ts val="1200"/>
              </a:spcBef>
              <a:spcAft>
                <a:spcPts val="600"/>
              </a:spcAft>
            </a:pPr>
            <a:r>
              <a:rPr lang="en-US" sz="3900" dirty="0">
                <a:solidFill>
                  <a:srgbClr val="92D050"/>
                </a:solidFill>
              </a:rPr>
              <a:t>physical health </a:t>
            </a:r>
            <a:r>
              <a:rPr lang="en-US" dirty="0">
                <a:solidFill>
                  <a:prstClr val="white"/>
                </a:solidFill>
              </a:rPr>
              <a:t>problem</a:t>
            </a:r>
          </a:p>
        </p:txBody>
      </p:sp>
      <p:sp>
        <p:nvSpPr>
          <p:cNvPr id="2" name="TextBox 1"/>
          <p:cNvSpPr txBox="1"/>
          <p:nvPr/>
        </p:nvSpPr>
        <p:spPr>
          <a:xfrm>
            <a:off x="6172203" y="1975013"/>
            <a:ext cx="4288971" cy="2215991"/>
          </a:xfrm>
          <a:prstGeom prst="rect">
            <a:avLst/>
          </a:prstGeom>
          <a:noFill/>
        </p:spPr>
        <p:txBody>
          <a:bodyPr wrap="square" rtlCol="0">
            <a:spAutoFit/>
          </a:bodyPr>
          <a:lstStyle/>
          <a:p>
            <a:r>
              <a:rPr lang="en-US" sz="13800" b="1" dirty="0">
                <a:solidFill>
                  <a:prstClr val="white"/>
                </a:solidFill>
                <a:latin typeface="Arial Black" panose="020B0A04020102020204" pitchFamily="34" charset="0"/>
              </a:rPr>
              <a:t>43%</a:t>
            </a:r>
          </a:p>
        </p:txBody>
      </p:sp>
    </p:spTree>
    <p:extLst>
      <p:ext uri="{BB962C8B-B14F-4D97-AF65-F5344CB8AC3E}">
        <p14:creationId xmlns:p14="http://schemas.microsoft.com/office/powerpoint/2010/main" val="4201333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duotone>
              <a:prstClr val="black"/>
              <a:schemeClr val="bg1">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5494" r="5494"/>
          <a:stretch/>
        </p:blipFill>
        <p:spPr bwMode="auto">
          <a:xfrm>
            <a:off x="1524000" y="1"/>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4114800" y="1959429"/>
            <a:ext cx="7848600" cy="609600"/>
          </a:xfrm>
          <a:prstGeom prst="rect">
            <a:avLst/>
          </a:prstGeom>
          <a:noFill/>
        </p:spPr>
        <p:txBody>
          <a:bodyPr>
            <a:normAutofit fontScale="85000" lnSpcReduction="20000"/>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457200" indent="0" algn="l" defTabSz="914400" rtl="0" eaLnBrk="1" latinLnBrk="0" hangingPunct="1">
              <a:spcBef>
                <a:spcPct val="20000"/>
              </a:spcBef>
              <a:buFontTx/>
              <a:buNone/>
              <a:defRPr sz="2800" kern="1200">
                <a:solidFill>
                  <a:schemeClr val="tx1"/>
                </a:solidFill>
                <a:latin typeface="+mn-lt"/>
                <a:ea typeface="+mn-ea"/>
                <a:cs typeface="+mn-cs"/>
              </a:defRPr>
            </a:lvl2pPr>
            <a:lvl3pPr marL="914400" indent="0" algn="l" defTabSz="914400" rtl="0" eaLnBrk="1" latinLnBrk="0" hangingPunct="1">
              <a:spcBef>
                <a:spcPct val="20000"/>
              </a:spcBef>
              <a:buFontTx/>
              <a:buNone/>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solidFill>
                <a:latin typeface="+mn-lt"/>
                <a:ea typeface="+mn-ea"/>
                <a:cs typeface="+mn-cs"/>
              </a:defRPr>
            </a:lvl4pPr>
            <a:lvl5pPr marL="1828800"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ts val="1200"/>
              </a:spcBef>
              <a:spcAft>
                <a:spcPts val="600"/>
              </a:spcAft>
            </a:pPr>
            <a:r>
              <a:rPr lang="en-US" sz="4100" dirty="0">
                <a:solidFill>
                  <a:srgbClr val="F79646"/>
                </a:solidFill>
              </a:rPr>
              <a:t>major crisis</a:t>
            </a:r>
            <a:r>
              <a:rPr lang="en-US" sz="4100" dirty="0">
                <a:solidFill>
                  <a:srgbClr val="92D050"/>
                </a:solidFill>
              </a:rPr>
              <a:t> </a:t>
            </a:r>
            <a:r>
              <a:rPr lang="en-US" dirty="0">
                <a:solidFill>
                  <a:prstClr val="white"/>
                </a:solidFill>
              </a:rPr>
              <a:t>in the previous two weeks</a:t>
            </a:r>
          </a:p>
        </p:txBody>
      </p:sp>
      <p:sp>
        <p:nvSpPr>
          <p:cNvPr id="4" name="TextBox 3"/>
          <p:cNvSpPr txBox="1"/>
          <p:nvPr/>
        </p:nvSpPr>
        <p:spPr>
          <a:xfrm>
            <a:off x="3124200" y="5019267"/>
            <a:ext cx="2824842" cy="1323439"/>
          </a:xfrm>
          <a:prstGeom prst="rect">
            <a:avLst/>
          </a:prstGeom>
          <a:noFill/>
        </p:spPr>
        <p:txBody>
          <a:bodyPr wrap="square" rtlCol="0">
            <a:spAutoFit/>
          </a:bodyPr>
          <a:lstStyle/>
          <a:p>
            <a:r>
              <a:rPr lang="en-US" sz="8000" b="1" dirty="0">
                <a:solidFill>
                  <a:prstClr val="white"/>
                </a:solidFill>
                <a:latin typeface="Arial Black" panose="020B0A04020102020204" pitchFamily="34" charset="0"/>
              </a:rPr>
              <a:t>28%</a:t>
            </a:r>
          </a:p>
        </p:txBody>
      </p:sp>
      <p:sp>
        <p:nvSpPr>
          <p:cNvPr id="3" name="Rectangle 2"/>
          <p:cNvSpPr/>
          <p:nvPr/>
        </p:nvSpPr>
        <p:spPr>
          <a:xfrm>
            <a:off x="3124200" y="6019811"/>
            <a:ext cx="4557786" cy="461665"/>
          </a:xfrm>
          <a:prstGeom prst="rect">
            <a:avLst/>
          </a:prstGeom>
        </p:spPr>
        <p:txBody>
          <a:bodyPr wrap="none">
            <a:spAutoFit/>
          </a:bodyPr>
          <a:lstStyle/>
          <a:p>
            <a:pPr>
              <a:spcBef>
                <a:spcPts val="1200"/>
              </a:spcBef>
            </a:pPr>
            <a:r>
              <a:rPr lang="en-US" sz="2400" dirty="0">
                <a:solidFill>
                  <a:prstClr val="white"/>
                </a:solidFill>
              </a:rPr>
              <a:t>criminal and/or civil </a:t>
            </a:r>
            <a:r>
              <a:rPr lang="en-US" sz="2400" dirty="0">
                <a:solidFill>
                  <a:srgbClr val="F79646">
                    <a:lumMod val="75000"/>
                  </a:srgbClr>
                </a:solidFill>
              </a:rPr>
              <a:t>legal</a:t>
            </a:r>
            <a:r>
              <a:rPr lang="en-US" sz="2400" dirty="0">
                <a:solidFill>
                  <a:prstClr val="white"/>
                </a:solidFill>
              </a:rPr>
              <a:t> problems</a:t>
            </a:r>
          </a:p>
        </p:txBody>
      </p:sp>
      <p:sp>
        <p:nvSpPr>
          <p:cNvPr id="9" name="TextBox 8"/>
          <p:cNvSpPr txBox="1"/>
          <p:nvPr/>
        </p:nvSpPr>
        <p:spPr>
          <a:xfrm>
            <a:off x="5617031" y="146210"/>
            <a:ext cx="4288971" cy="2215991"/>
          </a:xfrm>
          <a:prstGeom prst="rect">
            <a:avLst/>
          </a:prstGeom>
          <a:noFill/>
        </p:spPr>
        <p:txBody>
          <a:bodyPr wrap="square" rtlCol="0">
            <a:spAutoFit/>
          </a:bodyPr>
          <a:lstStyle/>
          <a:p>
            <a:r>
              <a:rPr lang="en-US" sz="13800" b="1" dirty="0">
                <a:solidFill>
                  <a:prstClr val="white"/>
                </a:solidFill>
                <a:latin typeface="Arial Black" panose="020B0A04020102020204" pitchFamily="34" charset="0"/>
              </a:rPr>
              <a:t>72%</a:t>
            </a:r>
          </a:p>
        </p:txBody>
      </p:sp>
    </p:spTree>
    <p:extLst>
      <p:ext uri="{BB962C8B-B14F-4D97-AF65-F5344CB8AC3E}">
        <p14:creationId xmlns:p14="http://schemas.microsoft.com/office/powerpoint/2010/main" val="275884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cstate="print">
            <a:duotone>
              <a:prstClr val="black"/>
              <a:schemeClr val="bg1">
                <a:tint val="45000"/>
                <a:satMod val="400000"/>
              </a:schemeClr>
            </a:duotone>
            <a:extLst>
              <a:ext uri="{28A0092B-C50C-407E-A947-70E740481C1C}">
                <a14:useLocalDpi xmlns:a14="http://schemas.microsoft.com/office/drawing/2010/main" val="0"/>
              </a:ext>
            </a:extLst>
          </a:blip>
          <a:srcRect r="4447"/>
          <a:stretch/>
        </p:blipFill>
        <p:spPr bwMode="auto">
          <a:xfrm>
            <a:off x="1513114" y="0"/>
            <a:ext cx="915488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58006" y="-109448"/>
            <a:ext cx="4261549" cy="1862048"/>
          </a:xfrm>
          <a:prstGeom prst="rect">
            <a:avLst/>
          </a:prstGeom>
          <a:noFill/>
        </p:spPr>
        <p:txBody>
          <a:bodyPr wrap="square" rtlCol="0">
            <a:spAutoFit/>
          </a:bodyPr>
          <a:lstStyle/>
          <a:p>
            <a:r>
              <a:rPr lang="en-US" sz="11500" b="1" dirty="0">
                <a:solidFill>
                  <a:prstClr val="white"/>
                </a:solidFill>
                <a:latin typeface="Arial Black" panose="020B0A04020102020204" pitchFamily="34" charset="0"/>
              </a:rPr>
              <a:t>15%</a:t>
            </a:r>
          </a:p>
        </p:txBody>
      </p:sp>
      <p:sp>
        <p:nvSpPr>
          <p:cNvPr id="9" name="Rectangle 8"/>
          <p:cNvSpPr/>
          <p:nvPr/>
        </p:nvSpPr>
        <p:spPr>
          <a:xfrm>
            <a:off x="5715003" y="1348980"/>
            <a:ext cx="4548681" cy="461665"/>
          </a:xfrm>
          <a:prstGeom prst="rect">
            <a:avLst/>
          </a:prstGeom>
        </p:spPr>
        <p:txBody>
          <a:bodyPr wrap="none">
            <a:spAutoFit/>
          </a:bodyPr>
          <a:lstStyle/>
          <a:p>
            <a:pPr>
              <a:spcBef>
                <a:spcPts val="1200"/>
              </a:spcBef>
            </a:pPr>
            <a:r>
              <a:rPr lang="en-US" sz="2400" dirty="0">
                <a:solidFill>
                  <a:srgbClr val="FFC000"/>
                </a:solidFill>
              </a:rPr>
              <a:t>Eviction or loss of housing</a:t>
            </a:r>
            <a:r>
              <a:rPr lang="en-US" sz="2400" dirty="0">
                <a:solidFill>
                  <a:prstClr val="white"/>
                </a:solidFill>
              </a:rPr>
              <a:t> problem</a:t>
            </a:r>
          </a:p>
        </p:txBody>
      </p:sp>
    </p:spTree>
    <p:extLst>
      <p:ext uri="{BB962C8B-B14F-4D97-AF65-F5344CB8AC3E}">
        <p14:creationId xmlns:p14="http://schemas.microsoft.com/office/powerpoint/2010/main" val="1925952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duotone>
              <a:prstClr val="black"/>
              <a:schemeClr val="bg1">
                <a:tint val="45000"/>
                <a:satMod val="400000"/>
              </a:schemeClr>
            </a:duotone>
            <a:extLst>
              <a:ext uri="{28A0092B-C50C-407E-A947-70E740481C1C}">
                <a14:useLocalDpi xmlns:a14="http://schemas.microsoft.com/office/drawing/2010/main" val="0"/>
              </a:ext>
            </a:extLst>
          </a:blip>
          <a:srcRect l="8961" r="20501" b="8163"/>
          <a:stretch/>
        </p:blipFill>
        <p:spPr bwMode="auto">
          <a:xfrm>
            <a:off x="1524000"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1600200" y="1828800"/>
            <a:ext cx="9296400" cy="1981200"/>
          </a:xfrm>
          <a:prstGeom prst="rect">
            <a:avLst/>
          </a:prstGeom>
        </p:spPr>
        <p:txBody>
          <a:bodyPr>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457200" indent="0" algn="l" defTabSz="914400" rtl="0" eaLnBrk="1" latinLnBrk="0" hangingPunct="1">
              <a:spcBef>
                <a:spcPct val="20000"/>
              </a:spcBef>
              <a:buFontTx/>
              <a:buNone/>
              <a:defRPr sz="2800" kern="1200">
                <a:solidFill>
                  <a:schemeClr val="tx1"/>
                </a:solidFill>
                <a:latin typeface="+mn-lt"/>
                <a:ea typeface="+mn-ea"/>
                <a:cs typeface="+mn-cs"/>
              </a:defRPr>
            </a:lvl2pPr>
            <a:lvl3pPr marL="914400" indent="0" algn="l" defTabSz="914400" rtl="0" eaLnBrk="1" latinLnBrk="0" hangingPunct="1">
              <a:spcBef>
                <a:spcPct val="20000"/>
              </a:spcBef>
              <a:buFontTx/>
              <a:buNone/>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solidFill>
                <a:latin typeface="+mn-lt"/>
                <a:ea typeface="+mn-ea"/>
                <a:cs typeface="+mn-cs"/>
              </a:defRPr>
            </a:lvl4pPr>
            <a:lvl5pPr marL="1828800"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4000" dirty="0">
                <a:solidFill>
                  <a:srgbClr val="92D050"/>
                </a:solidFill>
              </a:rPr>
              <a:t>healthcare contact </a:t>
            </a:r>
          </a:p>
          <a:p>
            <a:pPr>
              <a:spcBef>
                <a:spcPts val="0"/>
              </a:spcBef>
            </a:pPr>
            <a:r>
              <a:rPr lang="en-US" sz="2800" dirty="0">
                <a:solidFill>
                  <a:prstClr val="white"/>
                </a:solidFill>
              </a:rPr>
              <a:t>within </a:t>
            </a:r>
            <a:r>
              <a:rPr lang="en-US" sz="2800" dirty="0">
                <a:solidFill>
                  <a:srgbClr val="F79646"/>
                </a:solidFill>
              </a:rPr>
              <a:t>two weeks </a:t>
            </a:r>
            <a:r>
              <a:rPr lang="en-US" sz="2800" dirty="0">
                <a:solidFill>
                  <a:prstClr val="white"/>
                </a:solidFill>
              </a:rPr>
              <a:t>of death</a:t>
            </a:r>
          </a:p>
        </p:txBody>
      </p:sp>
      <p:sp>
        <p:nvSpPr>
          <p:cNvPr id="2" name="TextBox 1"/>
          <p:cNvSpPr txBox="1"/>
          <p:nvPr/>
        </p:nvSpPr>
        <p:spPr>
          <a:xfrm>
            <a:off x="1524002" y="457200"/>
            <a:ext cx="4288971" cy="1862048"/>
          </a:xfrm>
          <a:prstGeom prst="rect">
            <a:avLst/>
          </a:prstGeom>
          <a:noFill/>
        </p:spPr>
        <p:txBody>
          <a:bodyPr wrap="square" rtlCol="0">
            <a:spAutoFit/>
          </a:bodyPr>
          <a:lstStyle/>
          <a:p>
            <a:r>
              <a:rPr lang="en-US" sz="11500" b="1" dirty="0">
                <a:solidFill>
                  <a:prstClr val="white"/>
                </a:solidFill>
                <a:latin typeface="Arial Black" panose="020B0A04020102020204" pitchFamily="34" charset="0"/>
              </a:rPr>
              <a:t>49%</a:t>
            </a:r>
          </a:p>
        </p:txBody>
      </p:sp>
      <p:sp>
        <p:nvSpPr>
          <p:cNvPr id="4" name="TextBox 3"/>
          <p:cNvSpPr txBox="1"/>
          <p:nvPr/>
        </p:nvSpPr>
        <p:spPr>
          <a:xfrm>
            <a:off x="7538358" y="2682250"/>
            <a:ext cx="2824842" cy="1446550"/>
          </a:xfrm>
          <a:prstGeom prst="rect">
            <a:avLst/>
          </a:prstGeom>
          <a:noFill/>
        </p:spPr>
        <p:txBody>
          <a:bodyPr wrap="square" rtlCol="0">
            <a:spAutoFit/>
          </a:bodyPr>
          <a:lstStyle/>
          <a:p>
            <a:r>
              <a:rPr lang="en-US" sz="8800" b="1" dirty="0">
                <a:solidFill>
                  <a:prstClr val="white"/>
                </a:solidFill>
                <a:latin typeface="Arial Black" panose="020B0A04020102020204" pitchFamily="34" charset="0"/>
              </a:rPr>
              <a:t>69%</a:t>
            </a:r>
          </a:p>
        </p:txBody>
      </p:sp>
      <p:sp>
        <p:nvSpPr>
          <p:cNvPr id="3" name="Rectangle 2"/>
          <p:cNvSpPr/>
          <p:nvPr/>
        </p:nvSpPr>
        <p:spPr>
          <a:xfrm>
            <a:off x="7696387" y="3820180"/>
            <a:ext cx="2285819" cy="523220"/>
          </a:xfrm>
          <a:prstGeom prst="rect">
            <a:avLst/>
          </a:prstGeom>
        </p:spPr>
        <p:txBody>
          <a:bodyPr wrap="none">
            <a:spAutoFit/>
          </a:bodyPr>
          <a:lstStyle/>
          <a:p>
            <a:pPr>
              <a:spcBef>
                <a:spcPts val="1200"/>
              </a:spcBef>
            </a:pPr>
            <a:r>
              <a:rPr lang="en-US" sz="2800" dirty="0">
                <a:solidFill>
                  <a:prstClr val="white"/>
                </a:solidFill>
              </a:rPr>
              <a:t>within </a:t>
            </a:r>
            <a:r>
              <a:rPr lang="en-US" sz="2800" dirty="0">
                <a:solidFill>
                  <a:srgbClr val="FFC000"/>
                </a:solidFill>
              </a:rPr>
              <a:t>30 days</a:t>
            </a:r>
          </a:p>
        </p:txBody>
      </p:sp>
    </p:spTree>
    <p:extLst>
      <p:ext uri="{BB962C8B-B14F-4D97-AF65-F5344CB8AC3E}">
        <p14:creationId xmlns:p14="http://schemas.microsoft.com/office/powerpoint/2010/main" val="9233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Clackamas County </a:t>
            </a:r>
          </a:p>
        </p:txBody>
      </p:sp>
      <p:sp>
        <p:nvSpPr>
          <p:cNvPr id="3" name="Content Placeholder 2"/>
          <p:cNvSpPr>
            <a:spLocks noGrp="1"/>
          </p:cNvSpPr>
          <p:nvPr>
            <p:ph idx="1"/>
          </p:nvPr>
        </p:nvSpPr>
        <p:spPr/>
        <p:txBody>
          <a:bodyPr>
            <a:normAutofit fontScale="47500" lnSpcReduction="20000"/>
          </a:bodyPr>
          <a:lstStyle/>
          <a:p>
            <a:pPr>
              <a:lnSpc>
                <a:spcPct val="110000"/>
              </a:lnSpc>
              <a:buClr>
                <a:schemeClr val="bg1">
                  <a:lumMod val="50000"/>
                </a:schemeClr>
              </a:buClr>
              <a:buFont typeface="Tw Cen MT" panose="020B0602020104020603" pitchFamily="34" charset="0"/>
              <a:buChar char="&gt;"/>
            </a:pPr>
            <a:r>
              <a:rPr lang="en-US" sz="4200" dirty="0">
                <a:latin typeface="Tw Cen MT" panose="020B0602020104020603" pitchFamily="34" charset="0"/>
              </a:rPr>
              <a:t>As required by the permanent administrative rules implementing Senate Bill (SB) 561, Youth Suicide Communication and Post-Intervention Plan from Oregon’s 2015 Regular Session, Clackamas County Behavioral Health has developed a Communication and Response Protocol. The rules identify Local Mental Health Authorities (LMHAs) as the entities responsible for initiating and coordinating the community response to each case of suicide which meets the criteria established in SB 561. </a:t>
            </a:r>
          </a:p>
          <a:p>
            <a:pPr>
              <a:lnSpc>
                <a:spcPct val="110000"/>
              </a:lnSpc>
              <a:buClr>
                <a:schemeClr val="bg1">
                  <a:lumMod val="50000"/>
                </a:schemeClr>
              </a:buClr>
              <a:buFont typeface="Tw Cen MT" panose="020B0602020104020603" pitchFamily="34" charset="0"/>
              <a:buChar char="&gt;"/>
            </a:pPr>
            <a:r>
              <a:rPr lang="en-US" sz="4200" dirty="0">
                <a:latin typeface="Tw Cen MT" panose="020B0602020104020603" pitchFamily="34" charset="0"/>
              </a:rPr>
              <a:t>The rules have three purposes: </a:t>
            </a:r>
          </a:p>
          <a:p>
            <a:pPr lvl="1">
              <a:lnSpc>
                <a:spcPct val="110000"/>
              </a:lnSpc>
              <a:buClr>
                <a:schemeClr val="bg1">
                  <a:lumMod val="50000"/>
                </a:schemeClr>
              </a:buClr>
              <a:buFont typeface="Tw Cen MT" panose="020B0602020104020603" pitchFamily="34" charset="0"/>
              <a:buChar char="&gt;"/>
            </a:pPr>
            <a:r>
              <a:rPr lang="en-US" sz="4200" dirty="0">
                <a:latin typeface="Tw Cen MT" panose="020B0602020104020603" pitchFamily="34" charset="0"/>
              </a:rPr>
              <a:t>To establish minimum standards for the communication protocol and post-intervention protocol to address suspected youth suicide.</a:t>
            </a:r>
          </a:p>
          <a:p>
            <a:pPr lvl="1">
              <a:lnSpc>
                <a:spcPct val="110000"/>
              </a:lnSpc>
              <a:buClr>
                <a:schemeClr val="bg1">
                  <a:lumMod val="50000"/>
                </a:schemeClr>
              </a:buClr>
              <a:buFont typeface="Tw Cen MT" panose="020B0602020104020603" pitchFamily="34" charset="0"/>
              <a:buChar char="&gt;"/>
            </a:pPr>
            <a:r>
              <a:rPr lang="en-US" sz="4200" dirty="0">
                <a:latin typeface="Tw Cen MT" panose="020B0602020104020603" pitchFamily="34" charset="0"/>
              </a:rPr>
              <a:t>To reduce the risk of contagion among individuals 24 years of age or younger  after a suspected youth suicide by establishing overall guidelines for communication and post-intervention response protocols for effective communication and response by local agencies, groups, or individuals.</a:t>
            </a:r>
          </a:p>
          <a:p>
            <a:pPr lvl="1">
              <a:lnSpc>
                <a:spcPct val="110000"/>
              </a:lnSpc>
              <a:buClr>
                <a:schemeClr val="bg1">
                  <a:lumMod val="50000"/>
                </a:schemeClr>
              </a:buClr>
              <a:buFont typeface="Tw Cen MT" panose="020B0602020104020603" pitchFamily="34" charset="0"/>
              <a:buChar char="&gt;"/>
            </a:pPr>
            <a:r>
              <a:rPr lang="en-US" sz="4200" dirty="0">
                <a:latin typeface="Tw Cen MT" panose="020B0602020104020603" pitchFamily="34" charset="0"/>
              </a:rPr>
              <a:t>To establish the process for LMHAs to report suspected youth suicides to the Oregon Health Authority within seven (7) days of the death. </a:t>
            </a:r>
          </a:p>
          <a:p>
            <a:endParaRPr lang="en-US" dirty="0"/>
          </a:p>
        </p:txBody>
      </p:sp>
      <p:pic>
        <p:nvPicPr>
          <p:cNvPr id="4" name="Picture 3"/>
          <p:cNvPicPr>
            <a:picLocks noChangeAspect="1"/>
          </p:cNvPicPr>
          <p:nvPr/>
        </p:nvPicPr>
        <p:blipFill>
          <a:blip r:embed="rId3"/>
          <a:stretch>
            <a:fillRect/>
          </a:stretch>
        </p:blipFill>
        <p:spPr>
          <a:xfrm>
            <a:off x="10137499" y="230188"/>
            <a:ext cx="1920389" cy="467965"/>
          </a:xfrm>
          <a:prstGeom prst="rect">
            <a:avLst/>
          </a:prstGeom>
        </p:spPr>
      </p:pic>
      <p:cxnSp>
        <p:nvCxnSpPr>
          <p:cNvPr id="5" name="Straight Connector 4"/>
          <p:cNvCxnSpPr/>
          <p:nvPr/>
        </p:nvCxnSpPr>
        <p:spPr>
          <a:xfrm>
            <a:off x="838200" y="1633538"/>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6375400"/>
            <a:ext cx="12192000" cy="482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2221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Postvention Pathway </a:t>
            </a:r>
          </a:p>
        </p:txBody>
      </p:sp>
      <p:sp>
        <p:nvSpPr>
          <p:cNvPr id="14" name="Content Placeholder 13"/>
          <p:cNvSpPr>
            <a:spLocks noGrp="1"/>
          </p:cNvSpPr>
          <p:nvPr>
            <p:ph idx="1"/>
          </p:nvPr>
        </p:nvSpPr>
        <p:spPr/>
        <p:txBody>
          <a:bodyPr>
            <a:normAutofit/>
          </a:bodyPr>
          <a:lstStyle/>
          <a:p>
            <a:pPr marL="0" indent="0" algn="ctr">
              <a:buNone/>
            </a:pPr>
            <a:endParaRPr lang="en-US" sz="2400" dirty="0"/>
          </a:p>
          <a:p>
            <a:pPr marL="0" indent="0">
              <a:buNone/>
            </a:pPr>
            <a:r>
              <a:rPr lang="en-US" sz="2400" dirty="0"/>
              <a:t>Medical Examiner’s responsibilities will be to notify the Local Mental Health Authority (LMHA) Designee of the death by suicide in Clackamas County of a         10 - 24 year-old within 72 hours of death, and to identify individuals including the bereaved family, family of choice, friends, professionals, peers and those with geographic, social or social media ties to the deceased for targeted postvention response.</a:t>
            </a:r>
          </a:p>
        </p:txBody>
      </p:sp>
      <p:pic>
        <p:nvPicPr>
          <p:cNvPr id="5" name="Picture 4"/>
          <p:cNvPicPr>
            <a:picLocks noChangeAspect="1"/>
          </p:cNvPicPr>
          <p:nvPr/>
        </p:nvPicPr>
        <p:blipFill>
          <a:blip r:embed="rId3"/>
          <a:stretch>
            <a:fillRect/>
          </a:stretch>
        </p:blipFill>
        <p:spPr>
          <a:xfrm>
            <a:off x="10137499" y="230188"/>
            <a:ext cx="1920389" cy="467965"/>
          </a:xfrm>
          <a:prstGeom prst="rect">
            <a:avLst/>
          </a:prstGeom>
        </p:spPr>
      </p:pic>
      <p:cxnSp>
        <p:nvCxnSpPr>
          <p:cNvPr id="6" name="Straight Connector 5"/>
          <p:cNvCxnSpPr/>
          <p:nvPr/>
        </p:nvCxnSpPr>
        <p:spPr>
          <a:xfrm>
            <a:off x="838200" y="1633538"/>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75400"/>
            <a:ext cx="12192000" cy="482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2638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1690688"/>
            <a:ext cx="10515600" cy="4486275"/>
          </a:xfrm>
        </p:spPr>
        <p:txBody>
          <a:bodyPr>
            <a:normAutofit fontScale="77500" lnSpcReduction="20000"/>
          </a:bodyPr>
          <a:lstStyle/>
          <a:p>
            <a:pPr marR="0">
              <a:lnSpc>
                <a:spcPct val="107000"/>
              </a:lnSpc>
              <a:spcBef>
                <a:spcPts val="0"/>
              </a:spcBef>
              <a:spcAft>
                <a:spcPts val="800"/>
              </a:spcAft>
              <a:buClr>
                <a:schemeClr val="bg1">
                  <a:lumMod val="50000"/>
                </a:schemeClr>
              </a:buClr>
              <a:buFont typeface="Calibri" panose="020F0502020204030204" pitchFamily="34" charset="0"/>
              <a:buChar char="&gt;"/>
            </a:pPr>
            <a:r>
              <a:rPr lang="en-US" dirty="0">
                <a:latin typeface="Calibri" panose="020F0502020204030204" pitchFamily="34" charset="0"/>
                <a:ea typeface="Calibri" panose="020F0502020204030204" pitchFamily="34" charset="0"/>
                <a:cs typeface="Times New Roman" panose="02020603050405020304" pitchFamily="18" charset="0"/>
              </a:rPr>
              <a:t>Medical Examiner will notify Behavioral Health Division of individual(s) linked to the deceased through residency, employment, school attendance, or significant family or social ties. The purpose of this communication is to inform and mobilize postvention response to a death by suicide.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Clr>
                <a:schemeClr val="bg1">
                  <a:lumMod val="50000"/>
                </a:schemeClr>
              </a:buClr>
              <a:buFont typeface="Calibri" panose="020F0502020204030204" pitchFamily="34" charset="0"/>
              <a:buChar char="&gt;"/>
            </a:pPr>
            <a:r>
              <a:rPr lang="en-US" dirty="0">
                <a:latin typeface="Calibri" panose="020F0502020204030204" pitchFamily="34" charset="0"/>
                <a:ea typeface="Calibri" panose="020F0502020204030204" pitchFamily="34" charset="0"/>
                <a:cs typeface="Times New Roman" panose="02020603050405020304" pitchFamily="18" charset="0"/>
              </a:rPr>
              <a:t>This Agreement is intended to memorialize the expectations of the departments involved but does not constitute a binding legal contract.</a:t>
            </a:r>
          </a:p>
          <a:p>
            <a:pPr marR="0">
              <a:lnSpc>
                <a:spcPct val="107000"/>
              </a:lnSpc>
              <a:spcBef>
                <a:spcPts val="0"/>
              </a:spcBef>
              <a:spcAft>
                <a:spcPts val="800"/>
              </a:spcAft>
              <a:buClr>
                <a:schemeClr val="bg1">
                  <a:lumMod val="50000"/>
                </a:schemeClr>
              </a:buClr>
              <a:buFont typeface="Calibri" panose="020F0502020204030204" pitchFamily="34" charset="0"/>
              <a:buChar char="&gt;"/>
            </a:pPr>
            <a:r>
              <a:rPr lang="en-US" dirty="0">
                <a:latin typeface="Calibri" panose="020F0502020204030204" pitchFamily="34" charset="0"/>
                <a:ea typeface="Calibri" panose="020F0502020204030204" pitchFamily="34" charset="0"/>
                <a:cs typeface="Times New Roman" panose="02020603050405020304" pitchFamily="18" charset="0"/>
              </a:rPr>
              <a:t>This notification requirement is done pursuant to Oregon State Bill 561 (2015)</a:t>
            </a:r>
          </a:p>
          <a:p>
            <a:pPr lvl="0">
              <a:buClr>
                <a:schemeClr val="bg1">
                  <a:lumMod val="50000"/>
                </a:schemeClr>
              </a:buClr>
              <a:buFont typeface="Calibri" panose="020F0502020204030204" pitchFamily="34" charset="0"/>
              <a:buChar char="&gt;"/>
            </a:pPr>
            <a:r>
              <a:rPr lang="en-US" sz="2900" dirty="0">
                <a:latin typeface="Calibri" panose="020F0502020204030204" pitchFamily="34" charset="0"/>
                <a:ea typeface="Calibri" panose="020F0502020204030204" pitchFamily="34" charset="0"/>
                <a:cs typeface="Times New Roman" panose="02020603050405020304" pitchFamily="18" charset="0"/>
              </a:rPr>
              <a:t>Agreements of Departments</a:t>
            </a:r>
          </a:p>
          <a:p>
            <a:pPr lvl="1">
              <a:buClr>
                <a:schemeClr val="bg1">
                  <a:lumMod val="50000"/>
                </a:schemeClr>
              </a:buClr>
              <a:buFont typeface="Calibri" panose="020F0502020204030204" pitchFamily="34" charset="0"/>
              <a:buChar char="&gt;"/>
            </a:pPr>
            <a:r>
              <a:rPr lang="en-US" b="1" dirty="0">
                <a:latin typeface="Calibri" panose="020F0502020204030204" pitchFamily="34" charset="0"/>
                <a:ea typeface="Calibri" panose="020F0502020204030204" pitchFamily="34" charset="0"/>
                <a:cs typeface="Times New Roman" panose="02020603050405020304" pitchFamily="18" charset="0"/>
              </a:rPr>
              <a:t>Disaster Management Medical Examiner </a:t>
            </a:r>
            <a:r>
              <a:rPr lang="en-US" dirty="0">
                <a:latin typeface="Calibri" panose="020F0502020204030204" pitchFamily="34" charset="0"/>
                <a:ea typeface="Calibri" panose="020F0502020204030204" pitchFamily="34" charset="0"/>
                <a:cs typeface="Times New Roman" panose="02020603050405020304" pitchFamily="18" charset="0"/>
              </a:rPr>
              <a:t>agrees to:</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1">
              <a:buClr>
                <a:schemeClr val="bg1">
                  <a:lumMod val="50000"/>
                </a:schemeClr>
              </a:buClr>
              <a:buFont typeface="Calibri" panose="020F0502020204030204" pitchFamily="34" charset="0"/>
              <a:buChar char="&gt;"/>
            </a:pPr>
            <a:r>
              <a:rPr lang="en-US" dirty="0">
                <a:latin typeface="Calibri" panose="020F0502020204030204" pitchFamily="34" charset="0"/>
                <a:ea typeface="Calibri" panose="020F0502020204030204" pitchFamily="34" charset="0"/>
                <a:cs typeface="Times New Roman" panose="02020603050405020304" pitchFamily="18" charset="0"/>
              </a:rPr>
              <a:t>Communicate relevant information of individual(s) linked to youth who have died by suicide and are residents of Clackamas County at the time of their death.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685800" marR="0" indent="0">
              <a:lnSpc>
                <a:spcPct val="107000"/>
              </a:lnSpc>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buClr>
                <a:schemeClr val="bg1">
                  <a:lumMod val="50000"/>
                </a:schemeClr>
              </a:buClr>
              <a:buFont typeface="Calibri" panose="020F0502020204030204" pitchFamily="34" charset="0"/>
              <a:buChar char="&gt;"/>
            </a:pPr>
            <a:r>
              <a:rPr lang="en-US" b="1" dirty="0">
                <a:latin typeface="Calibri" panose="020F0502020204030204" pitchFamily="34" charset="0"/>
                <a:ea typeface="Calibri" panose="020F0502020204030204" pitchFamily="34" charset="0"/>
                <a:cs typeface="Times New Roman" panose="02020603050405020304" pitchFamily="18" charset="0"/>
              </a:rPr>
              <a:t>Health, Housing, and Human Services, Behavioral Health Division</a:t>
            </a:r>
            <a:r>
              <a:rPr lang="en-US" dirty="0">
                <a:latin typeface="Calibri" panose="020F0502020204030204" pitchFamily="34" charset="0"/>
                <a:ea typeface="Calibri" panose="020F0502020204030204" pitchFamily="34" charset="0"/>
                <a:cs typeface="Times New Roman" panose="02020603050405020304" pitchFamily="18" charset="0"/>
              </a:rPr>
              <a:t> agrees to:</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buClr>
                <a:schemeClr val="bg1">
                  <a:lumMod val="50000"/>
                </a:schemeClr>
              </a:buClr>
              <a:buFont typeface="Calibri" panose="020F0502020204030204" pitchFamily="34" charset="0"/>
              <a:buChar char="&gt;"/>
            </a:pPr>
            <a:r>
              <a:rPr lang="en-US" sz="2500" dirty="0">
                <a:latin typeface="Calibri" panose="020F0502020204030204" pitchFamily="34" charset="0"/>
                <a:ea typeface="Calibri" panose="020F0502020204030204" pitchFamily="34" charset="0"/>
                <a:cs typeface="Times New Roman" panose="02020603050405020304" pitchFamily="18" charset="0"/>
              </a:rPr>
              <a:t>Use the information to inform and guide postvention efforts within Clackamas County. </a:t>
            </a:r>
          </a:p>
          <a:p>
            <a:pPr marL="0" indent="0">
              <a:buNone/>
            </a:pPr>
            <a:endParaRPr lang="en-US" dirty="0"/>
          </a:p>
        </p:txBody>
      </p:sp>
      <p:pic>
        <p:nvPicPr>
          <p:cNvPr id="4" name="Picture 3"/>
          <p:cNvPicPr>
            <a:picLocks noChangeAspect="1"/>
          </p:cNvPicPr>
          <p:nvPr/>
        </p:nvPicPr>
        <p:blipFill>
          <a:blip r:embed="rId3"/>
          <a:stretch>
            <a:fillRect/>
          </a:stretch>
        </p:blipFill>
        <p:spPr>
          <a:xfrm>
            <a:off x="10137499" y="230188"/>
            <a:ext cx="1920389" cy="467965"/>
          </a:xfrm>
          <a:prstGeom prst="rect">
            <a:avLst/>
          </a:prstGeom>
        </p:spPr>
      </p:pic>
      <p:cxnSp>
        <p:nvCxnSpPr>
          <p:cNvPr id="7" name="Straight Connector 6"/>
          <p:cNvCxnSpPr/>
          <p:nvPr/>
        </p:nvCxnSpPr>
        <p:spPr>
          <a:xfrm>
            <a:off x="838200" y="1633538"/>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6375400"/>
            <a:ext cx="12192000" cy="482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2"/>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dirty="0"/>
            </a:br>
            <a:r>
              <a:rPr lang="en-US" sz="4000" dirty="0"/>
              <a:t>Inter-Departmental Agreement Established</a:t>
            </a:r>
          </a:p>
          <a:p>
            <a:endParaRPr lang="en-US" dirty="0"/>
          </a:p>
        </p:txBody>
      </p:sp>
    </p:spTree>
    <p:extLst>
      <p:ext uri="{BB962C8B-B14F-4D97-AF65-F5344CB8AC3E}">
        <p14:creationId xmlns:p14="http://schemas.microsoft.com/office/powerpoint/2010/main" val="1002128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Postvention Pathway </a:t>
            </a:r>
          </a:p>
        </p:txBody>
      </p:sp>
      <p:pic>
        <p:nvPicPr>
          <p:cNvPr id="3" name="Picture 2"/>
          <p:cNvPicPr>
            <a:picLocks noChangeAspect="1"/>
          </p:cNvPicPr>
          <p:nvPr/>
        </p:nvPicPr>
        <p:blipFill>
          <a:blip r:embed="rId3"/>
          <a:stretch>
            <a:fillRect/>
          </a:stretch>
        </p:blipFill>
        <p:spPr>
          <a:xfrm>
            <a:off x="10137499" y="230188"/>
            <a:ext cx="1920389" cy="467965"/>
          </a:xfrm>
          <a:prstGeom prst="rect">
            <a:avLst/>
          </a:prstGeom>
        </p:spPr>
      </p:pic>
      <p:cxnSp>
        <p:nvCxnSpPr>
          <p:cNvPr id="4" name="Straight Connector 3"/>
          <p:cNvCxnSpPr/>
          <p:nvPr/>
        </p:nvCxnSpPr>
        <p:spPr>
          <a:xfrm>
            <a:off x="838200" y="1633538"/>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6375400"/>
            <a:ext cx="12192000" cy="482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Community partners also provide information for the purposes of postvention response:</a:t>
            </a:r>
          </a:p>
          <a:p>
            <a:pPr>
              <a:buClr>
                <a:schemeClr val="bg1">
                  <a:lumMod val="50000"/>
                </a:schemeClr>
              </a:buClr>
              <a:buFont typeface="Calibri" panose="020F0502020204030204" pitchFamily="34" charset="0"/>
              <a:buChar char="&gt;"/>
            </a:pPr>
            <a:r>
              <a:rPr lang="en-US" dirty="0"/>
              <a:t>Law enforcement agencies</a:t>
            </a:r>
          </a:p>
          <a:p>
            <a:pPr>
              <a:buClr>
                <a:schemeClr val="bg1">
                  <a:lumMod val="50000"/>
                </a:schemeClr>
              </a:buClr>
              <a:buFont typeface="Calibri" panose="020F0502020204030204" pitchFamily="34" charset="0"/>
              <a:buChar char="&gt;"/>
            </a:pPr>
            <a:r>
              <a:rPr lang="en-US" dirty="0"/>
              <a:t>Trauma Intervention Program (TIP) </a:t>
            </a:r>
          </a:p>
        </p:txBody>
      </p:sp>
    </p:spTree>
    <p:extLst>
      <p:ext uri="{BB962C8B-B14F-4D97-AF65-F5344CB8AC3E}">
        <p14:creationId xmlns:p14="http://schemas.microsoft.com/office/powerpoint/2010/main" val="988368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dirty="0"/>
              <a:t>LMHA Designee notifies Clackamas County Behavioral Crisis Team Supervisor of:</a:t>
            </a:r>
          </a:p>
          <a:p>
            <a:pPr marL="514350" indent="-514350">
              <a:buClr>
                <a:schemeClr val="bg1">
                  <a:lumMod val="50000"/>
                </a:schemeClr>
              </a:buClr>
              <a:buFont typeface="+mj-lt"/>
              <a:buAutoNum type="arabicPeriod"/>
            </a:pPr>
            <a:r>
              <a:rPr lang="en-US" dirty="0"/>
              <a:t>Name of decedent</a:t>
            </a:r>
          </a:p>
          <a:p>
            <a:pPr marL="514350" indent="-514350">
              <a:buClr>
                <a:schemeClr val="bg1">
                  <a:lumMod val="50000"/>
                </a:schemeClr>
              </a:buClr>
              <a:buFont typeface="+mj-lt"/>
              <a:buAutoNum type="arabicPeriod"/>
            </a:pPr>
            <a:r>
              <a:rPr lang="en-US" dirty="0"/>
              <a:t>Identified individuals and contact information for postvention response </a:t>
            </a:r>
          </a:p>
          <a:p>
            <a:pPr marL="514350" indent="-514350">
              <a:buClr>
                <a:schemeClr val="bg1">
                  <a:lumMod val="50000"/>
                </a:schemeClr>
              </a:buClr>
              <a:buFont typeface="+mj-lt"/>
              <a:buAutoNum type="arabicPeriod"/>
            </a:pPr>
            <a:r>
              <a:rPr lang="en-US" dirty="0"/>
              <a:t>Other pertinent information that will better inform postvention response  </a:t>
            </a:r>
          </a:p>
          <a:p>
            <a:pPr marL="0" indent="0">
              <a:buNone/>
            </a:pPr>
            <a:endParaRPr lang="en-US" dirty="0"/>
          </a:p>
        </p:txBody>
      </p:sp>
      <p:sp>
        <p:nvSpPr>
          <p:cNvPr id="6" name="Title 12"/>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Postvention Pathway </a:t>
            </a:r>
          </a:p>
        </p:txBody>
      </p:sp>
      <p:pic>
        <p:nvPicPr>
          <p:cNvPr id="7" name="Picture 6"/>
          <p:cNvPicPr>
            <a:picLocks noChangeAspect="1"/>
          </p:cNvPicPr>
          <p:nvPr/>
        </p:nvPicPr>
        <p:blipFill>
          <a:blip r:embed="rId3"/>
          <a:stretch>
            <a:fillRect/>
          </a:stretch>
        </p:blipFill>
        <p:spPr>
          <a:xfrm>
            <a:off x="10137499" y="230188"/>
            <a:ext cx="1920389" cy="467965"/>
          </a:xfrm>
          <a:prstGeom prst="rect">
            <a:avLst/>
          </a:prstGeom>
        </p:spPr>
      </p:pic>
      <p:cxnSp>
        <p:nvCxnSpPr>
          <p:cNvPr id="8" name="Straight Connector 7"/>
          <p:cNvCxnSpPr/>
          <p:nvPr/>
        </p:nvCxnSpPr>
        <p:spPr>
          <a:xfrm>
            <a:off x="838200" y="1633538"/>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6375400"/>
            <a:ext cx="12192000" cy="482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3446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Crisis Team Supervisor delegates Crisis Team staff member(s) to begin postvention outreach calls to identified individuals.</a:t>
            </a:r>
          </a:p>
          <a:p>
            <a:pPr marL="0" indent="0">
              <a:buNone/>
            </a:pPr>
            <a:endParaRPr lang="en-US" dirty="0"/>
          </a:p>
          <a:p>
            <a:pPr>
              <a:buClr>
                <a:schemeClr val="bg1">
                  <a:lumMod val="50000"/>
                </a:schemeClr>
              </a:buClr>
              <a:buFont typeface="Calibri" panose="020F0502020204030204" pitchFamily="34" charset="0"/>
              <a:buChar char="&gt;"/>
            </a:pPr>
            <a:r>
              <a:rPr lang="en-US" dirty="0"/>
              <a:t>This team is referred to as the “Postvention Team” and is a sub-set of crisis team case managers and clinicians who have opted in to do this work. </a:t>
            </a:r>
          </a:p>
          <a:p>
            <a:pPr>
              <a:buClr>
                <a:schemeClr val="bg1">
                  <a:lumMod val="50000"/>
                </a:schemeClr>
              </a:buClr>
              <a:buFont typeface="Calibri" panose="020F0502020204030204" pitchFamily="34" charset="0"/>
              <a:buChar char="&gt;"/>
            </a:pPr>
            <a:r>
              <a:rPr lang="en-US" dirty="0"/>
              <a:t>With exposure to trauma for staff and privacy for those impacted in  mind, this staff member goes to a private interview room (versus in open cubicles) to make outreach calls. </a:t>
            </a:r>
          </a:p>
          <a:p>
            <a:pPr marL="0" indent="0">
              <a:buNone/>
            </a:pPr>
            <a:endParaRPr lang="en-US" sz="2400" dirty="0"/>
          </a:p>
        </p:txBody>
      </p:sp>
      <p:sp>
        <p:nvSpPr>
          <p:cNvPr id="6" name="Title 12"/>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Postvention Pathway </a:t>
            </a:r>
          </a:p>
        </p:txBody>
      </p:sp>
      <p:pic>
        <p:nvPicPr>
          <p:cNvPr id="7" name="Picture 6"/>
          <p:cNvPicPr>
            <a:picLocks noChangeAspect="1"/>
          </p:cNvPicPr>
          <p:nvPr/>
        </p:nvPicPr>
        <p:blipFill>
          <a:blip r:embed="rId3"/>
          <a:stretch>
            <a:fillRect/>
          </a:stretch>
        </p:blipFill>
        <p:spPr>
          <a:xfrm>
            <a:off x="10137499" y="230188"/>
            <a:ext cx="1920389" cy="467965"/>
          </a:xfrm>
          <a:prstGeom prst="rect">
            <a:avLst/>
          </a:prstGeom>
        </p:spPr>
      </p:pic>
      <p:cxnSp>
        <p:nvCxnSpPr>
          <p:cNvPr id="8" name="Straight Connector 7"/>
          <p:cNvCxnSpPr/>
          <p:nvPr/>
        </p:nvCxnSpPr>
        <p:spPr>
          <a:xfrm>
            <a:off x="838200" y="1633538"/>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6375400"/>
            <a:ext cx="12192000" cy="482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6418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a:t>Crisis Team Postvention Staff will phone outreach to individuals with the following goals in mind:</a:t>
            </a:r>
          </a:p>
          <a:p>
            <a:pPr marL="514350" indent="-514350">
              <a:buClr>
                <a:schemeClr val="bg1">
                  <a:lumMod val="50000"/>
                </a:schemeClr>
              </a:buClr>
              <a:buFont typeface="+mj-lt"/>
              <a:buAutoNum type="arabicPeriod"/>
            </a:pPr>
            <a:r>
              <a:rPr lang="en-US" dirty="0"/>
              <a:t>Provide support for normal grief process and minimize complicated grief and guilt reactions to degree possible</a:t>
            </a:r>
          </a:p>
          <a:p>
            <a:pPr marL="514350" indent="-514350">
              <a:buClr>
                <a:schemeClr val="bg1">
                  <a:lumMod val="50000"/>
                </a:schemeClr>
              </a:buClr>
              <a:buFont typeface="+mj-lt"/>
              <a:buAutoNum type="arabicPeriod"/>
            </a:pPr>
            <a:r>
              <a:rPr lang="en-US" dirty="0"/>
              <a:t>Inform individual of resources in the community if they should want or need</a:t>
            </a:r>
          </a:p>
          <a:p>
            <a:pPr marL="514350" indent="-514350">
              <a:buClr>
                <a:schemeClr val="bg1">
                  <a:lumMod val="50000"/>
                </a:schemeClr>
              </a:buClr>
              <a:buFont typeface="+mj-lt"/>
              <a:buAutoNum type="arabicPeriod"/>
            </a:pPr>
            <a:r>
              <a:rPr lang="en-US" dirty="0"/>
              <a:t>Reduce risk of further suicidal behavior</a:t>
            </a:r>
          </a:p>
        </p:txBody>
      </p:sp>
      <p:sp>
        <p:nvSpPr>
          <p:cNvPr id="7" name="Title 12"/>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Postvention Pathway </a:t>
            </a:r>
          </a:p>
        </p:txBody>
      </p:sp>
      <p:pic>
        <p:nvPicPr>
          <p:cNvPr id="8" name="Picture 7"/>
          <p:cNvPicPr>
            <a:picLocks noChangeAspect="1"/>
          </p:cNvPicPr>
          <p:nvPr/>
        </p:nvPicPr>
        <p:blipFill>
          <a:blip r:embed="rId3"/>
          <a:stretch>
            <a:fillRect/>
          </a:stretch>
        </p:blipFill>
        <p:spPr>
          <a:xfrm>
            <a:off x="10137499" y="230188"/>
            <a:ext cx="1920389" cy="467965"/>
          </a:xfrm>
          <a:prstGeom prst="rect">
            <a:avLst/>
          </a:prstGeom>
        </p:spPr>
      </p:pic>
      <p:cxnSp>
        <p:nvCxnSpPr>
          <p:cNvPr id="9" name="Straight Connector 8"/>
          <p:cNvCxnSpPr/>
          <p:nvPr/>
        </p:nvCxnSpPr>
        <p:spPr>
          <a:xfrm>
            <a:off x="838200" y="1633538"/>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75400"/>
            <a:ext cx="12192000" cy="482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9876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2471</Words>
  <Application>Microsoft Office PowerPoint</Application>
  <PresentationFormat>Widescreen</PresentationFormat>
  <Paragraphs>274</Paragraphs>
  <Slides>25</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Arial Black</vt:lpstr>
      <vt:lpstr>Calibri</vt:lpstr>
      <vt:lpstr>Calibri Light</vt:lpstr>
      <vt:lpstr>Tw Cen MT</vt:lpstr>
      <vt:lpstr>Wingdings</vt:lpstr>
      <vt:lpstr>Office Theme</vt:lpstr>
      <vt:lpstr>1_Office Theme</vt:lpstr>
      <vt:lpstr>Comprehensive Postvention Response: Lessons Learned from Two Oregon Counties</vt:lpstr>
      <vt:lpstr>Clackamas County</vt:lpstr>
      <vt:lpstr>Clackamas County </vt:lpstr>
      <vt:lpstr>Postvention Pathway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Washington County</vt:lpstr>
      <vt:lpstr>Suicide prevention</vt:lpstr>
      <vt:lpstr>PowerPoint Presentation</vt:lpstr>
      <vt:lpstr>System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Deschutes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Postvention Response: Lessons Learned from Four Oregon Counties</dc:title>
  <dc:creator>Whitney Schumacher</dc:creator>
  <cp:lastModifiedBy>Debra Darmata</cp:lastModifiedBy>
  <cp:revision>59</cp:revision>
  <dcterms:created xsi:type="dcterms:W3CDTF">2019-02-26T22:50:47Z</dcterms:created>
  <dcterms:modified xsi:type="dcterms:W3CDTF">2019-10-14T18:00:21Z</dcterms:modified>
</cp:coreProperties>
</file>